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83"/>
  </p:notesMasterIdLst>
  <p:handoutMasterIdLst>
    <p:handoutMasterId r:id="rId84"/>
  </p:handoutMasterIdLst>
  <p:sldIdLst>
    <p:sldId id="274" r:id="rId2"/>
    <p:sldId id="645" r:id="rId3"/>
    <p:sldId id="708" r:id="rId4"/>
    <p:sldId id="709" r:id="rId5"/>
    <p:sldId id="520" r:id="rId6"/>
    <p:sldId id="716" r:id="rId7"/>
    <p:sldId id="581" r:id="rId8"/>
    <p:sldId id="629" r:id="rId9"/>
    <p:sldId id="598" r:id="rId10"/>
    <p:sldId id="623" r:id="rId11"/>
    <p:sldId id="661" r:id="rId12"/>
    <p:sldId id="662" r:id="rId13"/>
    <p:sldId id="664" r:id="rId14"/>
    <p:sldId id="663" r:id="rId15"/>
    <p:sldId id="619" r:id="rId16"/>
    <p:sldId id="606" r:id="rId17"/>
    <p:sldId id="667" r:id="rId18"/>
    <p:sldId id="665" r:id="rId19"/>
    <p:sldId id="666" r:id="rId20"/>
    <p:sldId id="621" r:id="rId21"/>
    <p:sldId id="669" r:id="rId22"/>
    <p:sldId id="713" r:id="rId23"/>
    <p:sldId id="670" r:id="rId24"/>
    <p:sldId id="671" r:id="rId25"/>
    <p:sldId id="634" r:id="rId26"/>
    <p:sldId id="615" r:id="rId27"/>
    <p:sldId id="672" r:id="rId28"/>
    <p:sldId id="673" r:id="rId29"/>
    <p:sldId id="674" r:id="rId30"/>
    <p:sldId id="616" r:id="rId31"/>
    <p:sldId id="675" r:id="rId32"/>
    <p:sldId id="676" r:id="rId33"/>
    <p:sldId id="617" r:id="rId34"/>
    <p:sldId id="587" r:id="rId35"/>
    <p:sldId id="697" r:id="rId36"/>
    <p:sldId id="612" r:id="rId37"/>
    <p:sldId id="717" r:id="rId38"/>
    <p:sldId id="599" r:id="rId39"/>
    <p:sldId id="595" r:id="rId40"/>
    <p:sldId id="677" r:id="rId41"/>
    <p:sldId id="622" r:id="rId42"/>
    <p:sldId id="602" r:id="rId43"/>
    <p:sldId id="678" r:id="rId44"/>
    <p:sldId id="679" r:id="rId45"/>
    <p:sldId id="618" r:id="rId46"/>
    <p:sldId id="620" r:id="rId47"/>
    <p:sldId id="690" r:id="rId48"/>
    <p:sldId id="689" r:id="rId49"/>
    <p:sldId id="691" r:id="rId50"/>
    <p:sldId id="693" r:id="rId51"/>
    <p:sldId id="695" r:id="rId52"/>
    <p:sldId id="600" r:id="rId53"/>
    <p:sldId id="611" r:id="rId54"/>
    <p:sldId id="701" r:id="rId55"/>
    <p:sldId id="702" r:id="rId56"/>
    <p:sldId id="698" r:id="rId57"/>
    <p:sldId id="613" r:id="rId58"/>
    <p:sldId id="635" r:id="rId59"/>
    <p:sldId id="720" r:id="rId60"/>
    <p:sldId id="586" r:id="rId61"/>
    <p:sldId id="696" r:id="rId62"/>
    <p:sldId id="699" r:id="rId63"/>
    <p:sldId id="700" r:id="rId64"/>
    <p:sldId id="719" r:id="rId65"/>
    <p:sldId id="703" r:id="rId66"/>
    <p:sldId id="704" r:id="rId67"/>
    <p:sldId id="705" r:id="rId68"/>
    <p:sldId id="609" r:id="rId69"/>
    <p:sldId id="706" r:id="rId70"/>
    <p:sldId id="610" r:id="rId71"/>
    <p:sldId id="583" r:id="rId72"/>
    <p:sldId id="707" r:id="rId73"/>
    <p:sldId id="603" r:id="rId74"/>
    <p:sldId id="604" r:id="rId75"/>
    <p:sldId id="605" r:id="rId76"/>
    <p:sldId id="549" r:id="rId77"/>
    <p:sldId id="401" r:id="rId78"/>
    <p:sldId id="721" r:id="rId79"/>
    <p:sldId id="722" r:id="rId80"/>
    <p:sldId id="405" r:id="rId81"/>
    <p:sldId id="49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7442939-A2E6-46E3-8DA6-A14BFBAFC62B}">
          <p14:sldIdLst>
            <p14:sldId id="274"/>
            <p14:sldId id="645"/>
            <p14:sldId id="708"/>
            <p14:sldId id="709"/>
            <p14:sldId id="520"/>
          </p14:sldIdLst>
        </p14:section>
        <p14:section name="Front-End" id="{9973C9EE-E360-47E5-83D3-EB4610DF212A}">
          <p14:sldIdLst>
            <p14:sldId id="716"/>
            <p14:sldId id="581"/>
            <p14:sldId id="629"/>
            <p14:sldId id="598"/>
            <p14:sldId id="623"/>
            <p14:sldId id="661"/>
            <p14:sldId id="662"/>
            <p14:sldId id="664"/>
            <p14:sldId id="663"/>
            <p14:sldId id="619"/>
            <p14:sldId id="606"/>
            <p14:sldId id="667"/>
            <p14:sldId id="665"/>
            <p14:sldId id="666"/>
            <p14:sldId id="621"/>
            <p14:sldId id="669"/>
            <p14:sldId id="713"/>
            <p14:sldId id="670"/>
            <p14:sldId id="671"/>
            <p14:sldId id="634"/>
            <p14:sldId id="615"/>
            <p14:sldId id="672"/>
            <p14:sldId id="673"/>
            <p14:sldId id="674"/>
            <p14:sldId id="616"/>
            <p14:sldId id="675"/>
            <p14:sldId id="676"/>
            <p14:sldId id="617"/>
            <p14:sldId id="587"/>
            <p14:sldId id="697"/>
            <p14:sldId id="612"/>
          </p14:sldIdLst>
        </p14:section>
        <p14:section name="Back-End" id="{689B38C5-413E-4F88-90E0-7350F216725A}">
          <p14:sldIdLst>
            <p14:sldId id="717"/>
            <p14:sldId id="599"/>
            <p14:sldId id="595"/>
            <p14:sldId id="677"/>
            <p14:sldId id="622"/>
            <p14:sldId id="602"/>
            <p14:sldId id="678"/>
            <p14:sldId id="679"/>
            <p14:sldId id="618"/>
            <p14:sldId id="620"/>
            <p14:sldId id="690"/>
            <p14:sldId id="689"/>
            <p14:sldId id="691"/>
            <p14:sldId id="693"/>
            <p14:sldId id="695"/>
            <p14:sldId id="600"/>
            <p14:sldId id="611"/>
            <p14:sldId id="701"/>
            <p14:sldId id="702"/>
            <p14:sldId id="698"/>
            <p14:sldId id="613"/>
            <p14:sldId id="635"/>
          </p14:sldIdLst>
        </p14:section>
        <p14:section name="Internet of Things (IoT)" id="{74F22384-C978-471A-9494-4A25564F1C84}">
          <p14:sldIdLst>
            <p14:sldId id="720"/>
            <p14:sldId id="586"/>
            <p14:sldId id="696"/>
            <p14:sldId id="699"/>
            <p14:sldId id="700"/>
          </p14:sldIdLst>
        </p14:section>
        <p14:section name="Software Engineering" id="{686D4C98-1329-4AF4-BDB2-F609B0862BC4}">
          <p14:sldIdLst>
            <p14:sldId id="719"/>
            <p14:sldId id="703"/>
            <p14:sldId id="704"/>
            <p14:sldId id="705"/>
            <p14:sldId id="609"/>
            <p14:sldId id="706"/>
            <p14:sldId id="610"/>
            <p14:sldId id="583"/>
            <p14:sldId id="707"/>
            <p14:sldId id="603"/>
            <p14:sldId id="604"/>
            <p14:sldId id="605"/>
          </p14:sldIdLst>
        </p14:section>
        <p14:section name="Conclusion" id="{2B3D34B5-FDA6-4CAC-9AB8-A186C17906C2}">
          <p14:sldIdLst>
            <p14:sldId id="549"/>
            <p14:sldId id="401"/>
            <p14:sldId id="721"/>
            <p14:sldId id="7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4C3"/>
    <a:srgbClr val="7A859E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343" autoAdjust="0"/>
  </p:normalViewPr>
  <p:slideViewPr>
    <p:cSldViewPr showGuides="1">
      <p:cViewPr varScale="1">
        <p:scale>
          <a:sx n="69" d="100"/>
          <a:sy n="69" d="100"/>
        </p:scale>
        <p:origin x="732" y="6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9.12.2021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3schools.com/sq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ftuni.org/" TargetMode="External"/><Relationship Id="rId4" Type="http://schemas.openxmlformats.org/officeDocument/2006/relationships/hyperlink" Target="http://localhost:808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Hello everyone. Welcome to the "</a:t>
            </a:r>
            <a:r>
              <a:rPr lang="en-US" sz="1200" b="1" dirty="0"/>
              <a:t>Software Development Concepts</a:t>
            </a:r>
            <a:r>
              <a:rPr lang="en-US" dirty="0"/>
              <a:t>" lesson from the "</a:t>
            </a:r>
            <a:r>
              <a:rPr lang="en-US" b="1" dirty="0"/>
              <a:t>Programming Fundamentals</a:t>
            </a:r>
            <a:r>
              <a:rPr lang="en-US" dirty="0"/>
              <a:t>" training course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am doctor </a:t>
            </a:r>
            <a:r>
              <a:rPr lang="en-US" b="1" dirty="0"/>
              <a:t>Svetlin Nakov</a:t>
            </a:r>
            <a:r>
              <a:rPr lang="en-US" b="0" dirty="0"/>
              <a:t>,</a:t>
            </a:r>
            <a:r>
              <a:rPr lang="bg-BG" b="0" dirty="0"/>
              <a:t> </a:t>
            </a:r>
            <a:r>
              <a:rPr lang="en-US" b="0" dirty="0"/>
              <a:t>senior technical trainer and </a:t>
            </a:r>
            <a:r>
              <a:rPr lang="en-US" dirty="0"/>
              <a:t>co-founder of </a:t>
            </a:r>
            <a:r>
              <a:rPr lang="en-US" b="1" dirty="0"/>
              <a:t>SoftUni</a:t>
            </a:r>
            <a:r>
              <a:rPr lang="en-US" b="0" dirty="0"/>
              <a:t> and </a:t>
            </a:r>
            <a:r>
              <a:rPr lang="en-US" dirty="0"/>
              <a:t>I will teach this lesson.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introduce you to the most important</a:t>
            </a:r>
            <a:r>
              <a:rPr lang="bg-BG" dirty="0"/>
              <a:t> </a:t>
            </a:r>
            <a:r>
              <a:rPr lang="en-US" dirty="0"/>
              <a:t>fundamental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 and </a:t>
            </a:r>
            <a:r>
              <a:rPr lang="en-US" b="1" dirty="0"/>
              <a:t>paradigms</a:t>
            </a:r>
            <a:r>
              <a:rPr lang="en-US" dirty="0"/>
              <a:t> of the "</a:t>
            </a:r>
            <a:r>
              <a:rPr lang="en-US" b="1" dirty="0"/>
              <a:t>software engineering</a:t>
            </a:r>
            <a:r>
              <a:rPr lang="en-US" dirty="0"/>
              <a:t>"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will start with the </a:t>
            </a:r>
            <a:r>
              <a:rPr lang="en-US" sz="1200" b="1" dirty="0"/>
              <a:t>4 essential skills of software engineers</a:t>
            </a:r>
            <a:r>
              <a:rPr lang="en-US" sz="1200" dirty="0"/>
              <a:t> and will explain how the main concepts of computer science and software development are related to the software engineering profession.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Then, I will briefly present some of the most important concepts and paradigm of software development like object-oriented and functional programming, component-based and event-driven programming, libraries and frameworks, software architectures, front-end and back-end, databases, Web development concepts, operating systems, virtualization and cloud, software development methodologies, quality assurance and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limited time, so I will only mention most of these concepts without a solid explanation</a:t>
            </a:r>
            <a:r>
              <a:rPr lang="bg-BG" dirty="0"/>
              <a:t>, </a:t>
            </a:r>
            <a:r>
              <a:rPr lang="en-US" dirty="0"/>
              <a:t>because it takes years to master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AD983-B21E-4F25-8855-A3666226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2224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Now' let's talk about an important </a:t>
            </a:r>
            <a:r>
              <a:rPr lang="en-US" b="1" dirty="0"/>
              <a:t>Web front-end concept </a:t>
            </a:r>
            <a:r>
              <a:rPr lang="en-US" dirty="0"/>
              <a:t>and technology: </a:t>
            </a:r>
            <a:r>
              <a:rPr lang="en-US" b="1" dirty="0"/>
              <a:t>AJAX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dirty="0"/>
              <a:t>stands for "Asynchronous JavaScript and XML".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acronym doesn't describe its nature well, but this is for historical reasons, from the time when XML was popular.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better description for the </a:t>
            </a:r>
            <a:r>
              <a:rPr lang="en-US" b="1" dirty="0"/>
              <a:t>AJAX technology</a:t>
            </a:r>
            <a:r>
              <a:rPr lang="en-US" dirty="0"/>
              <a:t> is the following: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AJAX</a:t>
            </a:r>
            <a:r>
              <a:rPr lang="en-US" dirty="0"/>
              <a:t> is a technology for </a:t>
            </a:r>
            <a:r>
              <a:rPr lang="en-US" b="1" dirty="0"/>
              <a:t>asynchronous execution of HTTP requests </a:t>
            </a:r>
            <a:r>
              <a:rPr lang="en-US" dirty="0"/>
              <a:t>from client-side JavaScript code.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JavaScript front-end apps use AJAX calls to </a:t>
            </a:r>
            <a:r>
              <a:rPr lang="en-US" b="1" dirty="0"/>
              <a:t>access the back-end services and APIs </a:t>
            </a:r>
            <a:r>
              <a:rPr lang="en-US" dirty="0"/>
              <a:t>and consume data from the Web server over the HTTP protocol.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AJAX enables building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interactive single page apps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where the content of the page interactively changes, without refreshing the page.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Developers can retrieve data from a URL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having to do a "full page refresh"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This enables a Web page to 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update just part of a page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without disrupting what the user is doing.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dirty="0"/>
              <a:t>how JavaScript code can </a:t>
            </a:r>
            <a:r>
              <a:rPr lang="en-US" b="1" dirty="0"/>
              <a:t>download server-side resources</a:t>
            </a:r>
            <a:r>
              <a:rPr lang="en-US" b="0" dirty="0"/>
              <a:t> over HTTP </a:t>
            </a:r>
            <a:r>
              <a:rPr lang="en-US" dirty="0"/>
              <a:t>using the "</a:t>
            </a:r>
            <a:r>
              <a:rPr lang="en-US" b="1" dirty="0"/>
              <a:t>fetch</a:t>
            </a:r>
            <a:r>
              <a:rPr lang="en-US" dirty="0"/>
              <a:t>" function.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"fetch" function</a:t>
            </a:r>
            <a:r>
              <a:rPr lang="en-US" dirty="0"/>
              <a:t> takes as input a server-side resource URL and </a:t>
            </a:r>
            <a:r>
              <a:rPr lang="en-US" b="1" dirty="0"/>
              <a:t>returns a promise</a:t>
            </a:r>
            <a:r>
              <a:rPr lang="en-US" dirty="0"/>
              <a:t>, which will be resolved when the resource is downloaded, or an error occurs.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code will invoke asynchronously a </a:t>
            </a:r>
            <a:r>
              <a:rPr lang="en-US" b="1" dirty="0"/>
              <a:t>simple HTTP GET request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example how </a:t>
            </a:r>
            <a:r>
              <a:rPr lang="en-US" b="1" dirty="0"/>
              <a:t>front-end connects to the back-end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AJAX technology uses the </a:t>
            </a:r>
            <a:r>
              <a:rPr lang="en-US" b="1" dirty="0" err="1"/>
              <a:t>XMLHTTPRequest</a:t>
            </a:r>
            <a:r>
              <a:rPr lang="en-US" b="1" dirty="0"/>
              <a:t> </a:t>
            </a:r>
            <a:r>
              <a:rPr lang="en-US" dirty="0"/>
              <a:t>browser object to asynchronously make HTTP requests.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Typically, when the data is </a:t>
            </a:r>
            <a:r>
              <a:rPr lang="en-US" b="1" dirty="0"/>
              <a:t>loaded from the back-end</a:t>
            </a:r>
            <a:r>
              <a:rPr lang="en-US" dirty="0"/>
              <a:t>, it is rendered in the DOM tree and this way </a:t>
            </a:r>
            <a:r>
              <a:rPr lang="en-US" b="1" dirty="0"/>
              <a:t>part of the page is updated </a:t>
            </a:r>
            <a:r>
              <a:rPr lang="en-US" dirty="0"/>
              <a:t>dynamically.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In most scenarios the AJAX technology is used to consume </a:t>
            </a:r>
            <a:r>
              <a:rPr lang="en-US" b="1" dirty="0"/>
              <a:t>RESTful APIs</a:t>
            </a:r>
            <a:r>
              <a:rPr lang="en-US" dirty="0"/>
              <a:t> from the back-end server.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APIs</a:t>
            </a:r>
            <a:r>
              <a:rPr lang="en-US" dirty="0"/>
              <a:t> are Web services, invoked through the HTTP protocol.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"</a:t>
            </a:r>
            <a:r>
              <a:rPr lang="en-US" b="1" dirty="0"/>
              <a:t>Web service</a:t>
            </a:r>
            <a:r>
              <a:rPr lang="en-US" dirty="0"/>
              <a:t>" is remote functionality, that can be invoked over Internet.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 </a:t>
            </a:r>
            <a:r>
              <a:rPr lang="en-US" dirty="0"/>
              <a:t>stands for</a:t>
            </a:r>
            <a:r>
              <a:rPr lang="bg-BG" dirty="0"/>
              <a:t>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Representational State Transfer</a:t>
            </a:r>
            <a:r>
              <a:rPr lang="bg-BG" dirty="0"/>
              <a:t>"</a:t>
            </a:r>
            <a:r>
              <a:rPr lang="en-US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is an </a:t>
            </a:r>
            <a:r>
              <a:rPr lang="en-US" b="1" dirty="0"/>
              <a:t>architectural concept </a:t>
            </a:r>
            <a:r>
              <a:rPr lang="en-US" dirty="0"/>
              <a:t>and </a:t>
            </a:r>
            <a:r>
              <a:rPr lang="en-US" b="1" dirty="0"/>
              <a:t>industry standard </a:t>
            </a:r>
            <a:r>
              <a:rPr lang="en-US" dirty="0"/>
              <a:t>about how to build Web services.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RESTful services </a:t>
            </a:r>
            <a:r>
              <a:rPr lang="en-US" dirty="0"/>
              <a:t>typically implements the </a:t>
            </a:r>
            <a:r>
              <a:rPr lang="en-US" b="1" dirty="0"/>
              <a:t>CRUD operations </a:t>
            </a:r>
            <a:r>
              <a:rPr lang="en-US" dirty="0"/>
              <a:t>(create, read, update, delete) over certain data collection.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HTTP methods </a:t>
            </a:r>
            <a:r>
              <a:rPr lang="en-US" b="1" dirty="0"/>
              <a:t>GET</a:t>
            </a:r>
            <a:r>
              <a:rPr lang="en-US" dirty="0"/>
              <a:t>,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b="0" dirty="0"/>
              <a:t>, </a:t>
            </a:r>
            <a:r>
              <a:rPr lang="en-US" b="1" dirty="0"/>
              <a:t>PATCH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b="0" dirty="0"/>
              <a:t> are used to </a:t>
            </a:r>
            <a:r>
              <a:rPr lang="en-US" dirty="0"/>
              <a:t>retrieve, create, replace, modify and delete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more </a:t>
            </a:r>
            <a:r>
              <a:rPr lang="en-US" dirty="0"/>
              <a:t>about RESTful services in the front-end and back-end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b="1" dirty="0"/>
              <a:t>live code demonstration </a:t>
            </a:r>
            <a:r>
              <a:rPr lang="en-US" dirty="0"/>
              <a:t>of </a:t>
            </a:r>
            <a:r>
              <a:rPr lang="en-US" b="1" dirty="0"/>
              <a:t>RESTful Web services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example consists of </a:t>
            </a:r>
            <a:r>
              <a:rPr lang="en-US" b="1" dirty="0"/>
              <a:t>server app</a:t>
            </a:r>
            <a:r>
              <a:rPr lang="en-US" b="0" dirty="0"/>
              <a:t> (</a:t>
            </a:r>
            <a:r>
              <a:rPr lang="en-US" b="1" dirty="0"/>
              <a:t>back-end</a:t>
            </a:r>
            <a:r>
              <a:rPr lang="en-US" b="0" dirty="0"/>
              <a:t>) and </a:t>
            </a:r>
            <a:r>
              <a:rPr lang="en-US" b="1" dirty="0"/>
              <a:t>client app</a:t>
            </a:r>
            <a:r>
              <a:rPr lang="en-US" b="0" dirty="0"/>
              <a:t> (</a:t>
            </a:r>
            <a:r>
              <a:rPr lang="en-US" b="1" dirty="0"/>
              <a:t>front-end</a:t>
            </a:r>
            <a:r>
              <a:rPr lang="en-US" b="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 </a:t>
            </a:r>
            <a:r>
              <a:rPr lang="en-US" b="0" dirty="0"/>
              <a:t>is a </a:t>
            </a:r>
            <a:r>
              <a:rPr lang="en-US" b="1" dirty="0"/>
              <a:t>RESTful service</a:t>
            </a:r>
            <a:r>
              <a:rPr lang="en-US" b="0" dirty="0"/>
              <a:t>,</a:t>
            </a:r>
            <a:r>
              <a:rPr lang="en-US" dirty="0"/>
              <a:t> written in JavaScript with Node.js and Express.js.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implements a </a:t>
            </a:r>
            <a:r>
              <a:rPr lang="en-US" b="1" dirty="0"/>
              <a:t>very simple TODO list</a:t>
            </a:r>
            <a:r>
              <a:rPr lang="en-US" dirty="0"/>
              <a:t> with only two operations: </a:t>
            </a:r>
            <a:r>
              <a:rPr lang="en-US" b="1" dirty="0"/>
              <a:t>get all items</a:t>
            </a:r>
            <a:r>
              <a:rPr lang="en-US" dirty="0"/>
              <a:t> and </a:t>
            </a:r>
            <a:r>
              <a:rPr lang="en-US" b="1" dirty="0"/>
              <a:t>add a new item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first URL</a:t>
            </a:r>
            <a:r>
              <a:rPr lang="en-US" b="0" dirty="0"/>
              <a:t> in repl.it.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needs some time to load.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RESTful API implements </a:t>
            </a:r>
            <a:r>
              <a:rPr lang="en-US" b="1" dirty="0"/>
              <a:t>two endpoints</a:t>
            </a:r>
            <a:r>
              <a:rPr lang="en-US" dirty="0"/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/todo-list</a:t>
            </a:r>
            <a:r>
              <a:rPr lang="en-US" b="0" dirty="0"/>
              <a:t>, which lists all items,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POST </a:t>
            </a:r>
            <a:r>
              <a:rPr lang="en-US" b="1" noProof="1"/>
              <a:t>/todo-list</a:t>
            </a:r>
            <a:r>
              <a:rPr lang="en-US" b="0" dirty="0"/>
              <a:t>, which </a:t>
            </a:r>
            <a:r>
              <a:rPr lang="en-US" dirty="0"/>
              <a:t>creates a new item.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When we </a:t>
            </a:r>
            <a:r>
              <a:rPr lang="en-US" b="1" dirty="0"/>
              <a:t>run</a:t>
            </a:r>
            <a:r>
              <a:rPr lang="en-US" dirty="0"/>
              <a:t> the back-end service, it will </a:t>
            </a:r>
            <a:r>
              <a:rPr lang="en-US" b="1" dirty="0"/>
              <a:t>show the TODO list</a:t>
            </a:r>
            <a:r>
              <a:rPr lang="en-US" dirty="0"/>
              <a:t> as </a:t>
            </a:r>
            <a:r>
              <a:rPr lang="en-US" b="1" dirty="0"/>
              <a:t>JSON string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front-end</a:t>
            </a:r>
            <a:r>
              <a:rPr lang="en-US" dirty="0"/>
              <a:t> is a JavaScript </a:t>
            </a:r>
            <a:r>
              <a:rPr lang="en-US" b="1" dirty="0"/>
              <a:t>single page app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from </a:t>
            </a:r>
            <a:r>
              <a:rPr lang="en-US" b="1" dirty="0"/>
              <a:t>the second URL</a:t>
            </a:r>
            <a:r>
              <a:rPr lang="en-US" b="0" dirty="0"/>
              <a:t> in repl.it.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consists of </a:t>
            </a:r>
            <a:r>
              <a:rPr lang="en-US" b="1" dirty="0"/>
              <a:t>Web page </a:t>
            </a:r>
            <a:r>
              <a:rPr lang="en-US" dirty="0"/>
              <a:t>(HTML) with embedded </a:t>
            </a:r>
            <a:r>
              <a:rPr lang="en-US" b="1" dirty="0"/>
              <a:t>JavaScript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</a:t>
            </a:r>
            <a:r>
              <a:rPr lang="en-US" b="1" dirty="0"/>
              <a:t>two functions</a:t>
            </a:r>
            <a:r>
              <a:rPr lang="en-US" dirty="0"/>
              <a:t>, bound to </a:t>
            </a:r>
            <a:r>
              <a:rPr lang="en-US" b="1" dirty="0"/>
              <a:t>buttons</a:t>
            </a:r>
            <a:r>
              <a:rPr lang="en-US" dirty="0"/>
              <a:t> on the Web page.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first button loads the TODO items</a:t>
            </a:r>
            <a:r>
              <a:rPr lang="en-US" dirty="0"/>
              <a:t> and displays them in a bullet list in the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HTTP GET request </a:t>
            </a:r>
            <a:r>
              <a:rPr lang="en-US" dirty="0"/>
              <a:t>to the back-end, which returns the items as JSON object.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Then it uses the </a:t>
            </a:r>
            <a:r>
              <a:rPr lang="en-US" b="1" dirty="0"/>
              <a:t>DOM API </a:t>
            </a:r>
            <a:r>
              <a:rPr lang="en-US" dirty="0"/>
              <a:t>to visualize the retrieved items.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can play with it when you run the example.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second button adds a new TODO item</a:t>
            </a:r>
            <a:r>
              <a:rPr lang="en-US" dirty="0"/>
              <a:t> and displays the updated list in the 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uses </a:t>
            </a:r>
            <a:r>
              <a:rPr lang="en-US" b="1" dirty="0"/>
              <a:t>HTTP POST request </a:t>
            </a:r>
            <a:r>
              <a:rPr lang="en-US" dirty="0"/>
              <a:t>to the back-end.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</a:t>
            </a:r>
            <a:r>
              <a:rPr lang="en-US" b="1" dirty="0"/>
              <a:t>focus on the concepts</a:t>
            </a:r>
            <a:r>
              <a:rPr lang="en-US" dirty="0"/>
              <a:t>, not the code and technical details in this example.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too early to try to fully understand how this code works.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just want to </a:t>
            </a:r>
            <a:r>
              <a:rPr lang="en-US" b="1" dirty="0"/>
              <a:t>show you the concepts </a:t>
            </a:r>
            <a:r>
              <a:rPr lang="en-US" dirty="0"/>
              <a:t>of back-end services and front-end apps, which consume these services.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shall </a:t>
            </a:r>
            <a:r>
              <a:rPr lang="en-US" b="1" dirty="0"/>
              <a:t>learn how to write RESTful back-end services </a:t>
            </a:r>
            <a:r>
              <a:rPr lang="en-US" dirty="0"/>
              <a:t>and </a:t>
            </a:r>
            <a:r>
              <a:rPr lang="en-US" b="1" dirty="0"/>
              <a:t>how to consume them with AJAX </a:t>
            </a:r>
            <a:r>
              <a:rPr lang="en-US" dirty="0"/>
              <a:t>calls during the professional modules at SoftUni.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1971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development concept from both front-end and back-end development is the concept of "</a:t>
            </a:r>
            <a:r>
              <a:rPr lang="en-US" b="1" dirty="0"/>
              <a:t>templating engines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Templating engines </a:t>
            </a:r>
            <a:r>
              <a:rPr lang="en-US" dirty="0"/>
              <a:t>render data as HTML or other format through a </a:t>
            </a:r>
            <a:r>
              <a:rPr lang="en-US" b="1" dirty="0"/>
              <a:t>template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very useful, when you want to </a:t>
            </a:r>
            <a:r>
              <a:rPr lang="en-US" b="1" dirty="0"/>
              <a:t>visualize data</a:t>
            </a:r>
            <a:r>
              <a:rPr lang="en-US" b="0" dirty="0"/>
              <a:t>, which comes from the server-side or from a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The template is written in some </a:t>
            </a:r>
            <a:r>
              <a:rPr lang="en-US" b="1" dirty="0"/>
              <a:t>templating language</a:t>
            </a:r>
            <a:r>
              <a:rPr lang="en-US" b="0" dirty="0"/>
              <a:t> like Razor, Handlebars or Pug.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This is how it may look like.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Typically </a:t>
            </a:r>
            <a:r>
              <a:rPr lang="en-US" b="1" dirty="0"/>
              <a:t>templates combine HTML with special tags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Templates can render variables, iterate over a collection and perform conditional checks.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For example, we can write a template to </a:t>
            </a:r>
            <a:r>
              <a:rPr lang="en-US" b="1" dirty="0"/>
              <a:t>render a list of students</a:t>
            </a:r>
            <a:r>
              <a:rPr lang="en-US" b="0" dirty="0"/>
              <a:t>, as it is shown here.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 </a:t>
            </a:r>
            <a:r>
              <a:rPr lang="en-US" dirty="0"/>
              <a:t>for rendering comes as </a:t>
            </a:r>
            <a:r>
              <a:rPr lang="en-US" b="1" dirty="0"/>
              <a:t>object</a:t>
            </a:r>
            <a:r>
              <a:rPr lang="en-US" dirty="0"/>
              <a:t>, </a:t>
            </a:r>
            <a:r>
              <a:rPr lang="en-US" b="1" dirty="0"/>
              <a:t>JSON string </a:t>
            </a:r>
            <a:r>
              <a:rPr lang="en-US" dirty="0"/>
              <a:t>or other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typically is </a:t>
            </a:r>
            <a:r>
              <a:rPr lang="en-US" b="1" dirty="0"/>
              <a:t>retrieved from the back-end or </a:t>
            </a:r>
            <a:r>
              <a:rPr lang="en-US" dirty="0"/>
              <a:t>from a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a JSON object holds a list of student names and years of graduation.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rendered </a:t>
            </a:r>
            <a:r>
              <a:rPr lang="en-US" b="1" dirty="0"/>
              <a:t>output could be HTML </a:t>
            </a:r>
            <a:r>
              <a:rPr lang="en-US" dirty="0"/>
              <a:t>or other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our example the output is an HTML list of students.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Templating and templating engines </a:t>
            </a:r>
            <a:r>
              <a:rPr lang="en-US" dirty="0"/>
              <a:t>are important concept in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part of most </a:t>
            </a:r>
            <a:r>
              <a:rPr lang="en-US" b="1" dirty="0"/>
              <a:t>Web development frameworks </a:t>
            </a:r>
            <a:r>
              <a:rPr lang="en-US" dirty="0"/>
              <a:t>(both front-end and back-end).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used to </a:t>
            </a:r>
            <a:r>
              <a:rPr lang="en-US" b="1" dirty="0"/>
              <a:t>generate documents</a:t>
            </a:r>
            <a:r>
              <a:rPr lang="en-US" dirty="0"/>
              <a:t>, reports or print data in certain format.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will definitely use </a:t>
            </a:r>
            <a:r>
              <a:rPr lang="en-US" b="1" dirty="0"/>
              <a:t>templating engines</a:t>
            </a:r>
            <a:r>
              <a:rPr lang="en-US" dirty="0"/>
              <a:t> in some form, if you work with data and visualization.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dirty="0"/>
              <a:t>and practice working with templating engines during the </a:t>
            </a:r>
            <a:r>
              <a:rPr lang="en-US" b="1" dirty="0"/>
              <a:t>Web front-end </a:t>
            </a:r>
            <a:r>
              <a:rPr lang="en-US" dirty="0"/>
              <a:t>and </a:t>
            </a:r>
            <a:r>
              <a:rPr lang="en-US" b="1" dirty="0"/>
              <a:t>back-end</a:t>
            </a:r>
            <a:r>
              <a:rPr lang="en-US" dirty="0"/>
              <a:t> development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3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</a:t>
            </a:r>
            <a:r>
              <a:rPr lang="en-US" b="1" dirty="0"/>
              <a:t>live example</a:t>
            </a:r>
            <a:r>
              <a:rPr lang="en-US" dirty="0"/>
              <a:t> of rendering UI with a </a:t>
            </a:r>
            <a:r>
              <a:rPr lang="en-US" b="1" dirty="0"/>
              <a:t>templating engine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 see the code I have prepared in </a:t>
            </a:r>
            <a:r>
              <a:rPr lang="en-US" b="0" dirty="0"/>
              <a:t>repl.it.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needs some time to load.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two files: </a:t>
            </a:r>
            <a:r>
              <a:rPr lang="en-US" b="1" noProof="1"/>
              <a:t>index.html</a:t>
            </a:r>
            <a:r>
              <a:rPr lang="en-US" dirty="0"/>
              <a:t> and </a:t>
            </a:r>
            <a:r>
              <a:rPr lang="en-US" b="1" noProof="1"/>
              <a:t>students.json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student data </a:t>
            </a:r>
            <a:r>
              <a:rPr lang="en-US" dirty="0"/>
              <a:t>come as JSON object from the </a:t>
            </a:r>
            <a:r>
              <a:rPr lang="en-US" b="1" noProof="1"/>
              <a:t>students.json</a:t>
            </a:r>
            <a:r>
              <a:rPr lang="en-US" dirty="0"/>
              <a:t>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HTML file </a:t>
            </a:r>
            <a:r>
              <a:rPr lang="en-US" b="1" dirty="0"/>
              <a:t>index.html</a:t>
            </a:r>
            <a:r>
              <a:rPr lang="en-US" dirty="0"/>
              <a:t> holds a small snippet of </a:t>
            </a:r>
            <a:r>
              <a:rPr lang="en-US" b="1" dirty="0"/>
              <a:t>JavaScript code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uses the </a:t>
            </a:r>
            <a:r>
              <a:rPr lang="en-US" b="1" dirty="0"/>
              <a:t>Handlebars templating engine </a:t>
            </a:r>
            <a:r>
              <a:rPr lang="en-US" dirty="0"/>
              <a:t>to render the students.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template </a:t>
            </a:r>
            <a:r>
              <a:rPr lang="en-US" dirty="0"/>
              <a:t>is also embedded in the HTML page as snippet.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run the code</a:t>
            </a:r>
            <a:r>
              <a:rPr lang="en-US" dirty="0"/>
              <a:t>, we see the students, rendered as </a:t>
            </a:r>
            <a:r>
              <a:rPr lang="en-US" b="1" dirty="0"/>
              <a:t>HTML bullet list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technical details about the code are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Important is </a:t>
            </a:r>
            <a:r>
              <a:rPr lang="en-US" b="1" dirty="0"/>
              <a:t>the concept of templating engines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render data by template</a:t>
            </a:r>
            <a:r>
              <a:rPr lang="en-US" dirty="0"/>
              <a:t> as HTML or other format.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approach is widely used in software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definitely will use it some day if you become a software developer.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280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="1" dirty="0"/>
              <a:t> important concept </a:t>
            </a:r>
            <a:r>
              <a:rPr lang="en-US" dirty="0"/>
              <a:t>from software development is "</a:t>
            </a:r>
            <a:r>
              <a:rPr lang="en-US" b="1" dirty="0"/>
              <a:t>routing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front-end apps, </a:t>
            </a:r>
            <a:r>
              <a:rPr lang="en-US" b="1" dirty="0"/>
              <a:t>routing </a:t>
            </a:r>
            <a:r>
              <a:rPr lang="en-US" dirty="0"/>
              <a:t>is a technology of switching between different </a:t>
            </a:r>
            <a:r>
              <a:rPr lang="en-US" b="1" dirty="0"/>
              <a:t>UI views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current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back-end apps, </a:t>
            </a:r>
            <a:r>
              <a:rPr lang="en-US" b="1" dirty="0"/>
              <a:t>routing </a:t>
            </a:r>
            <a:r>
              <a:rPr lang="en-US" dirty="0"/>
              <a:t>is a technology of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/>
              <a:t>server-side endpoints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based on the changes of the requested </a:t>
            </a:r>
            <a:r>
              <a:rPr lang="en-US" b="1" dirty="0"/>
              <a:t>URL</a:t>
            </a:r>
            <a:r>
              <a:rPr lang="en-US" dirty="0"/>
              <a:t> (holding the route).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Many front-end and back-end </a:t>
            </a:r>
            <a:r>
              <a:rPr lang="en-US" b="1" dirty="0"/>
              <a:t>frameworks </a:t>
            </a:r>
            <a:r>
              <a:rPr lang="en-US" dirty="0"/>
              <a:t>internally </a:t>
            </a:r>
            <a:r>
              <a:rPr lang="en-US" b="1" dirty="0"/>
              <a:t>implement routing </a:t>
            </a:r>
            <a:r>
              <a:rPr lang="en-US" dirty="0"/>
              <a:t>and invoke different functionality based on the URL and its components.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Routing libraries </a:t>
            </a:r>
            <a:r>
              <a:rPr lang="en-US" dirty="0"/>
              <a:t>switch the view by URL like its is shown below.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"home" URL: </a:t>
            </a:r>
            <a:r>
              <a:rPr lang="en-US" b="1" dirty="0"/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"about" URL: </a:t>
            </a:r>
            <a:r>
              <a:rPr lang="en-US" b="1" dirty="0"/>
              <a:t>/about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"contact" URL: </a:t>
            </a:r>
            <a:r>
              <a:rPr lang="en-US" b="1" dirty="0"/>
              <a:t>/contact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Different </a:t>
            </a:r>
            <a:r>
              <a:rPr lang="en-US" b="1" dirty="0"/>
              <a:t>routes</a:t>
            </a:r>
            <a:r>
              <a:rPr lang="en-US" b="0" dirty="0"/>
              <a:t> in the URL switch to different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</a:t>
            </a:r>
            <a:r>
              <a:rPr lang="en-US" b="1" dirty="0"/>
              <a:t>the "concept of routing"</a:t>
            </a:r>
            <a:r>
              <a:rPr lang="en-US" b="0" dirty="0"/>
              <a:t> in Web apps.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/>
              <a:t>demonstrate with live code example</a:t>
            </a:r>
            <a:r>
              <a:rPr lang="en-US" dirty="0"/>
              <a:t> the idea of "</a:t>
            </a:r>
            <a:r>
              <a:rPr lang="en-US" b="1" dirty="0"/>
              <a:t>routing</a:t>
            </a:r>
            <a:r>
              <a:rPr lang="en-US" dirty="0"/>
              <a:t>" for changing the active view or page in Web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we have a working </a:t>
            </a:r>
            <a:r>
              <a:rPr lang="en-US" b="1" dirty="0"/>
              <a:t>code example </a:t>
            </a:r>
            <a:r>
              <a:rPr lang="en-US" dirty="0"/>
              <a:t>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it. It may take some time to </a:t>
            </a:r>
            <a:r>
              <a:rPr lang="en-US" b="1" dirty="0"/>
              <a:t>load</a:t>
            </a: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code. We have several </a:t>
            </a:r>
            <a:r>
              <a:rPr lang="en-US" b="1" dirty="0"/>
              <a:t>HTML sections </a:t>
            </a:r>
            <a:r>
              <a:rPr lang="en-US" dirty="0"/>
              <a:t>(the 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some </a:t>
            </a:r>
            <a:r>
              <a:rPr lang="en-US" b="1" dirty="0"/>
              <a:t>JavaScript code</a:t>
            </a:r>
            <a:r>
              <a:rPr lang="en-US" dirty="0"/>
              <a:t> to switch between them based on the </a:t>
            </a:r>
            <a:r>
              <a:rPr lang="en-US" b="1" dirty="0"/>
              <a:t>routes in the URL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code is based on a </a:t>
            </a:r>
            <a:r>
              <a:rPr lang="en-US" b="1" dirty="0"/>
              <a:t>client-side front-end library called "Sammy.js"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this a technical detail, which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the code </a:t>
            </a:r>
            <a:r>
              <a:rPr lang="en-US" dirty="0"/>
              <a:t>and see how it works.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it in a new tab.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[Home]</a:t>
            </a:r>
            <a:r>
              <a:rPr lang="en-US" b="0" dirty="0"/>
              <a:t>, </a:t>
            </a:r>
            <a:r>
              <a:rPr lang="en-US" b="1" dirty="0"/>
              <a:t>[About] </a:t>
            </a:r>
            <a:r>
              <a:rPr lang="en-US" dirty="0"/>
              <a:t>and </a:t>
            </a:r>
            <a:r>
              <a:rPr lang="en-US" b="1" dirty="0"/>
              <a:t>[Contact]</a:t>
            </a:r>
            <a:r>
              <a:rPr lang="en-US" dirty="0"/>
              <a:t> and the view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URL </a:t>
            </a:r>
            <a:r>
              <a:rPr lang="en-US" dirty="0"/>
              <a:t>in the browser's URL bar also changes.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</a:t>
            </a:r>
            <a:r>
              <a:rPr lang="en-US" b="1" dirty="0"/>
              <a:t>routing and navigation</a:t>
            </a:r>
            <a:r>
              <a:rPr lang="en-US" dirty="0"/>
              <a:t> 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common concept in many </a:t>
            </a:r>
            <a:r>
              <a:rPr lang="en-US" b="1" dirty="0"/>
              <a:t>Web technologies and frameworks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 well as some desktop and mobile app frameworks.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552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User interface (UI) technologies </a:t>
            </a:r>
            <a:r>
              <a:rPr lang="en-US" b="0" dirty="0"/>
              <a:t>and </a:t>
            </a:r>
            <a:r>
              <a:rPr lang="en-US" b="1" dirty="0"/>
              <a:t>front-end frameworks </a:t>
            </a:r>
            <a:r>
              <a:rPr lang="en-US" dirty="0"/>
              <a:t>are powerful tools for building </a:t>
            </a:r>
            <a:r>
              <a:rPr lang="en-US" b="1" dirty="0"/>
              <a:t>client-side apps</a:t>
            </a:r>
            <a:r>
              <a:rPr lang="en-US" dirty="0"/>
              <a:t> for Web, desktop, mobile and others environments.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These technologies change fast over the time, but </a:t>
            </a:r>
            <a:r>
              <a:rPr lang="en-US" sz="3500" b="1" dirty="0"/>
              <a:t>many concepts and patterns </a:t>
            </a:r>
            <a:r>
              <a:rPr lang="en-US" sz="3500" dirty="0"/>
              <a:t>behind them remain similar.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Such concepts include a </a:t>
            </a:r>
            <a:r>
              <a:rPr lang="en-US" sz="3500" b="1" dirty="0"/>
              <a:t>tree of components </a:t>
            </a:r>
            <a:r>
              <a:rPr lang="en-US" sz="3500" dirty="0"/>
              <a:t>(like the DOM tree), "</a:t>
            </a:r>
            <a:r>
              <a:rPr lang="en-US" sz="3500" b="1" dirty="0"/>
              <a:t>inversion of control</a:t>
            </a:r>
            <a:r>
              <a:rPr lang="en-US" sz="3500" dirty="0"/>
              <a:t>" program flow, </a:t>
            </a:r>
            <a:r>
              <a:rPr lang="en-US" sz="3500" b="1" dirty="0"/>
              <a:t>event-driven</a:t>
            </a:r>
            <a:r>
              <a:rPr lang="en-US" sz="3500" dirty="0"/>
              <a:t> approach, </a:t>
            </a:r>
            <a:r>
              <a:rPr lang="en-US" sz="3500" b="1" dirty="0"/>
              <a:t>message-driven </a:t>
            </a:r>
            <a:r>
              <a:rPr lang="en-US" sz="3500" dirty="0"/>
              <a:t>communication between components, </a:t>
            </a:r>
            <a:r>
              <a:rPr lang="en-US" sz="3500" b="1" dirty="0"/>
              <a:t>state management</a:t>
            </a:r>
            <a:r>
              <a:rPr lang="en-US" sz="3500" dirty="0"/>
              <a:t>, </a:t>
            </a:r>
            <a:r>
              <a:rPr lang="en-US" sz="3500" b="1" dirty="0"/>
              <a:t>data binding </a:t>
            </a:r>
            <a:r>
              <a:rPr lang="en-US" sz="3500" dirty="0"/>
              <a:t>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5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/>
              <a:t>Graphical User Interface (GUI) systems </a:t>
            </a:r>
            <a:r>
              <a:rPr lang="en-US" sz="3500" dirty="0"/>
              <a:t>provide forms, dialogs and many UI controls for desktop and mobile app development.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Development environments often provide </a:t>
            </a:r>
            <a:r>
              <a:rPr lang="en-US" sz="3500" b="1" dirty="0"/>
              <a:t>visual UI builders </a:t>
            </a:r>
            <a:r>
              <a:rPr lang="en-US" sz="3500" dirty="0"/>
              <a:t>to speed-up UI development for certain UI toolkit or framework.</a:t>
            </a:r>
          </a:p>
          <a:p>
            <a:pPr marL="360000" indent="-180000">
              <a:buFont typeface="Arial" panose="020B0604020202020204" pitchFamily="34" charset="0"/>
              <a:buChar char="•"/>
            </a:pPr>
            <a:r>
              <a:rPr lang="en-US" sz="3500" dirty="0"/>
              <a:t>Unlike Web technologies, </a:t>
            </a:r>
            <a:r>
              <a:rPr lang="en-US" sz="3500" b="1" dirty="0"/>
              <a:t>GUI programming </a:t>
            </a:r>
            <a:r>
              <a:rPr lang="en-US" sz="3500" dirty="0"/>
              <a:t>is usually </a:t>
            </a:r>
            <a:r>
              <a:rPr lang="en-US" sz="3500" b="1" dirty="0"/>
              <a:t>platform-specific</a:t>
            </a:r>
            <a:r>
              <a:rPr lang="en-US" sz="3500" dirty="0"/>
              <a:t>, and the skills are not directly transferrable from one platform to another, for example from Microsoft Windows to Apple iOS.</a:t>
            </a:r>
          </a:p>
          <a:p>
            <a:endParaRPr lang="en-US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GUI toolkits </a:t>
            </a:r>
            <a:r>
              <a:rPr lang="en-US" dirty="0"/>
              <a:t>are: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Forms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XAML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WPF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created by Microsoft for the MS Windows platform,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works in Linux and is also portable to other operating systems and graphical environments.</a:t>
            </a:r>
          </a:p>
          <a:p>
            <a:endParaRPr lang="en-US" dirty="0"/>
          </a:p>
          <a:p>
            <a:r>
              <a:rPr lang="en-US" sz="3500" b="1" dirty="0"/>
              <a:t>Mobile UI </a:t>
            </a:r>
            <a:r>
              <a:rPr lang="en-US" sz="3500" dirty="0"/>
              <a:t>toolkits and frameworks provide structure, programming model and UI controls for building mobile apps.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UI toolkits </a:t>
            </a:r>
            <a:r>
              <a:rPr lang="en-US" sz="3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platform-specific and differ between iOS, Android and the other mobile platforms.</a:t>
            </a:r>
          </a:p>
          <a:p>
            <a:pPr marL="360000" indent="-1800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3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many concepts from these technologies are similar </a:t>
            </a:r>
            <a:r>
              <a:rPr lang="en-US" sz="3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once a developer learn one mobile UI technology, it is easy to learn the others.</a:t>
            </a:r>
          </a:p>
          <a:p>
            <a:endParaRPr lang="en-US" sz="3500" dirty="0"/>
          </a:p>
          <a:p>
            <a:r>
              <a:rPr lang="en-US" b="1" dirty="0"/>
              <a:t>Examples </a:t>
            </a:r>
            <a:r>
              <a:rPr lang="en-US" dirty="0"/>
              <a:t>of </a:t>
            </a:r>
            <a:r>
              <a:rPr lang="en-US" b="1" dirty="0"/>
              <a:t>mobile UI toolkits</a:t>
            </a:r>
            <a:r>
              <a:rPr lang="en-US" dirty="0"/>
              <a:t>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Apple </a:t>
            </a:r>
            <a:r>
              <a:rPr lang="en-US" b="1" dirty="0" err="1"/>
              <a:t>UIKit</a:t>
            </a:r>
            <a:r>
              <a:rPr lang="en-US" dirty="0"/>
              <a:t>, which comes from Apple and is used to build iPhone and iPad apps in the Swift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 UI</a:t>
            </a:r>
            <a:r>
              <a:rPr lang="en-US" dirty="0"/>
              <a:t>, which comes from Google and is used to build native mobile apps in the Java language,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Flutter</a:t>
            </a:r>
            <a:r>
              <a:rPr lang="en-US" dirty="0"/>
              <a:t>, which is UI toolkit also from Google, designed to be a </a:t>
            </a:r>
            <a:r>
              <a:rPr lang="en-US" b="1" dirty="0"/>
              <a:t>multi-platform</a:t>
            </a:r>
            <a:r>
              <a:rPr lang="en-US" dirty="0"/>
              <a:t> and it supports Android, iOS, Web and desktop </a:t>
            </a:r>
            <a:r>
              <a:rPr lang="en-US" dirty="0" err="1"/>
              <a:t>appp</a:t>
            </a:r>
            <a:r>
              <a:rPr lang="en-US" dirty="0"/>
              <a:t> development with a single codebase, written in the </a:t>
            </a:r>
            <a:r>
              <a:rPr lang="en-US" b="1" dirty="0"/>
              <a:t>Dart</a:t>
            </a:r>
            <a:r>
              <a:rPr lang="en-US" dirty="0"/>
              <a:t> language.</a:t>
            </a:r>
          </a:p>
          <a:p>
            <a:endParaRPr lang="en-US" sz="3500" b="1" dirty="0"/>
          </a:p>
          <a:p>
            <a:r>
              <a:rPr lang="en-US" sz="3500" b="1" dirty="0"/>
              <a:t>Web front-end frameworks</a:t>
            </a:r>
            <a:r>
              <a:rPr lang="en-US" sz="3500" dirty="0"/>
              <a:t> and </a:t>
            </a:r>
            <a:r>
              <a:rPr lang="en-US" sz="3500" b="1" dirty="0"/>
              <a:t>HTML5 UI libraries </a:t>
            </a:r>
            <a:r>
              <a:rPr lang="en-US" sz="3500" dirty="0"/>
              <a:t>provide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structure, programming model and user interface elements for building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frameworks and libraries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significantly speed-up the development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improve the maintenance and the quality of front-end apps.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3500" b="1" dirty="0"/>
          </a:p>
          <a:p>
            <a:r>
              <a:rPr lang="en-US" dirty="0"/>
              <a:t>Examples of Web front-end </a:t>
            </a:r>
            <a:r>
              <a:rPr lang="en-US" b="1" dirty="0"/>
              <a:t>UI frameworks</a:t>
            </a:r>
            <a:r>
              <a:rPr lang="en-US" b="0" dirty="0"/>
              <a:t> are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Angular </a:t>
            </a:r>
            <a:r>
              <a:rPr lang="en-US" dirty="0"/>
              <a:t>– a popular and very powerful end-to-end Web front-end framework, maintained by Google;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 </a:t>
            </a:r>
            <a:r>
              <a:rPr lang="en-US" dirty="0"/>
              <a:t>– a popular library for building component-based Web front-end user interfaces, developed and maintained by Facebook,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Vue.js</a:t>
            </a:r>
            <a:r>
              <a:rPr lang="en-US" dirty="0"/>
              <a:t> – a popular Web front-end framework for building single page apps,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Meteor</a:t>
            </a:r>
            <a:r>
              <a:rPr lang="en-US" dirty="0"/>
              <a:t> – a popular development platform and UI framework for Web front-end, mobile and Web apps.</a:t>
            </a:r>
          </a:p>
          <a:p>
            <a:endParaRPr lang="en-US" dirty="0"/>
          </a:p>
          <a:p>
            <a:r>
              <a:rPr lang="en-US" dirty="0"/>
              <a:t>Examples of </a:t>
            </a:r>
            <a:r>
              <a:rPr lang="en-US" b="1" dirty="0"/>
              <a:t>Web front-end UI libraries </a:t>
            </a:r>
            <a:r>
              <a:rPr lang="en-US" b="0" dirty="0"/>
              <a:t>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Kendo UI,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Sencha Ext JS,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All these are libraries, holding </a:t>
            </a:r>
            <a:r>
              <a:rPr lang="en-US" b="1" dirty="0"/>
              <a:t>ready-to-use UI controls</a:t>
            </a:r>
            <a:r>
              <a:rPr lang="en-US" dirty="0"/>
              <a:t>, that simplify and speed-up front end development.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many times "</a:t>
            </a:r>
            <a:r>
              <a:rPr lang="en-US" b="1" dirty="0"/>
              <a:t>libraries</a:t>
            </a:r>
            <a:r>
              <a:rPr lang="en-US" dirty="0"/>
              <a:t>" and "</a:t>
            </a:r>
            <a:r>
              <a:rPr lang="en-US" b="1" dirty="0"/>
              <a:t>frameworks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 are </a:t>
            </a:r>
            <a:r>
              <a:rPr lang="en-US" b="1" dirty="0"/>
              <a:t>tools to simplify </a:t>
            </a:r>
            <a:r>
              <a:rPr lang="en-US" dirty="0"/>
              <a:t>and speed up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both provide ready-to-use functionality and </a:t>
            </a:r>
            <a:r>
              <a:rPr lang="en-US" b="1" dirty="0"/>
              <a:t>building blocks </a:t>
            </a:r>
            <a:r>
              <a:rPr lang="en-US" dirty="0"/>
              <a:t>that developers use in their apps.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 and frameworks </a:t>
            </a:r>
            <a:r>
              <a:rPr lang="en-US" dirty="0"/>
              <a:t>are similar concepts, but there is a </a:t>
            </a:r>
            <a:r>
              <a:rPr lang="en-US" b="1" dirty="0"/>
              <a:t>conceptual difference </a:t>
            </a:r>
            <a:r>
              <a:rPr lang="en-US" dirty="0"/>
              <a:t>between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now explain the difference.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Libraries </a:t>
            </a:r>
            <a:r>
              <a:rPr lang="en-US" dirty="0"/>
              <a:t>provide </a:t>
            </a:r>
            <a:r>
              <a:rPr lang="en-US" b="1" dirty="0"/>
              <a:t>components</a:t>
            </a:r>
            <a:r>
              <a:rPr lang="en-US" dirty="0"/>
              <a:t>, </a:t>
            </a:r>
            <a:r>
              <a:rPr lang="en-US" b="1" dirty="0"/>
              <a:t>functionality</a:t>
            </a:r>
            <a:r>
              <a:rPr lang="en-US" dirty="0"/>
              <a:t> and </a:t>
            </a:r>
            <a:r>
              <a:rPr lang="en-US" b="1" dirty="0"/>
              <a:t>UI controls </a:t>
            </a:r>
            <a:r>
              <a:rPr lang="en-US" dirty="0"/>
              <a:t>for integration into existing apps.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Libraries use the "</a:t>
            </a:r>
            <a:r>
              <a:rPr lang="en-US" b="1" i="1" dirty="0"/>
              <a:t>traditional program flow</a:t>
            </a:r>
            <a:r>
              <a:rPr lang="en-US" dirty="0"/>
              <a:t>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app controls the library components and invokes their functionalities from time to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Library components act as </a:t>
            </a:r>
            <a:r>
              <a:rPr lang="en-US" b="1" dirty="0"/>
              <a:t>extensions to the app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libraries </a:t>
            </a:r>
            <a:r>
              <a:rPr lang="en-US" dirty="0"/>
              <a:t>are: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UI control library</a:t>
            </a:r>
            <a:r>
              <a:rPr lang="en-US" dirty="0"/>
              <a:t>, which provides many UI controls, such as "calendar" or "image slider".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 "</a:t>
            </a:r>
            <a:r>
              <a:rPr lang="en-US" b="1" dirty="0"/>
              <a:t>Excel reader</a:t>
            </a:r>
            <a:r>
              <a:rPr lang="en-US" dirty="0"/>
              <a:t>" library, which can open and read Excel spreadsheets.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Development </a:t>
            </a:r>
            <a:r>
              <a:rPr lang="en-US" b="1" dirty="0"/>
              <a:t>frameworks</a:t>
            </a:r>
            <a:r>
              <a:rPr lang="en-US" dirty="0"/>
              <a:t> are foundations, which </a:t>
            </a:r>
            <a:r>
              <a:rPr lang="en-US" b="1" dirty="0"/>
              <a:t>developers extend to build an app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</a:t>
            </a:r>
            <a:r>
              <a:rPr lang="en-US" b="1" dirty="0"/>
              <a:t>controls the app lifecycle </a:t>
            </a:r>
            <a:r>
              <a:rPr lang="en-US" dirty="0"/>
              <a:t>and your code plugs in it.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Frameworks use the </a:t>
            </a:r>
            <a:r>
              <a:rPr lang="en-US" b="1" i="1" dirty="0"/>
              <a:t>"inversion of control" program flow</a:t>
            </a:r>
            <a:r>
              <a:rPr lang="en-US" dirty="0"/>
              <a:t>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framework takes control and invokes your code from time to time.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Your code acts as an </a:t>
            </a:r>
            <a:r>
              <a:rPr lang="en-US" b="1" dirty="0"/>
              <a:t>extension to the framework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illustrated at </a:t>
            </a:r>
            <a:r>
              <a:rPr lang="en-US" b="1" dirty="0"/>
              <a:t>the diagram on the right</a:t>
            </a:r>
            <a:r>
              <a:rPr lang="en-US" dirty="0"/>
              <a:t>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/>
              <a:t>Examples of frameworks</a:t>
            </a:r>
            <a:r>
              <a:rPr lang="en-US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Web MVC frameworks </a:t>
            </a:r>
            <a:r>
              <a:rPr lang="en-US" dirty="0"/>
              <a:t>like Spring MVC, Django and Laravel.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ORM frameworks </a:t>
            </a:r>
            <a:r>
              <a:rPr lang="en-US" dirty="0"/>
              <a:t>like Doctrine, Entity Framework and </a:t>
            </a:r>
            <a:r>
              <a:rPr lang="en-US" dirty="0" err="1"/>
              <a:t>SQLAlchemy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short: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provide components, and these </a:t>
            </a:r>
            <a:r>
              <a:rPr lang="en-US" b="1" dirty="0"/>
              <a:t>components are plugged into your code </a:t>
            </a:r>
            <a:r>
              <a:rPr lang="en-US" dirty="0"/>
              <a:t>to implement certain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Frameworks</a:t>
            </a:r>
            <a:r>
              <a:rPr lang="en-US" dirty="0"/>
              <a:t> are "app foundations" and </a:t>
            </a:r>
            <a:r>
              <a:rPr lang="en-US" b="1" dirty="0"/>
              <a:t>your code plugs into them </a:t>
            </a:r>
            <a:r>
              <a:rPr lang="en-US" dirty="0"/>
              <a:t>to extend their basic functionality, following their programming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6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how </a:t>
            </a:r>
            <a:r>
              <a:rPr lang="en-US" b="1" dirty="0"/>
              <a:t>GUI frameworks</a:t>
            </a:r>
            <a:r>
              <a:rPr lang="en-US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Windows Forms </a:t>
            </a:r>
            <a:r>
              <a:rPr lang="en-US" dirty="0"/>
              <a:t>is a classical </a:t>
            </a:r>
            <a:r>
              <a:rPr lang="en-US" b="1" dirty="0"/>
              <a:t>software framework</a:t>
            </a:r>
            <a:r>
              <a:rPr lang="en-US" dirty="0"/>
              <a:t> for development of </a:t>
            </a:r>
            <a:r>
              <a:rPr lang="en-US" b="1" dirty="0"/>
              <a:t>Desktop graphical user interface (GUI) apps</a:t>
            </a:r>
            <a:r>
              <a:rPr lang="en-US" dirty="0"/>
              <a:t> for Microsoft Windows.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based on the </a:t>
            </a:r>
            <a:r>
              <a:rPr lang="en-US" b="1" dirty="0"/>
              <a:t>.NET platform </a:t>
            </a:r>
            <a:r>
              <a:rPr lang="en-US" dirty="0"/>
              <a:t>and the </a:t>
            </a:r>
            <a:r>
              <a:rPr lang="en-US" b="1" dirty="0"/>
              <a:t>C#</a:t>
            </a:r>
            <a:r>
              <a:rPr lang="en-US" dirty="0"/>
              <a:t> language.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Windows Forms provides </a:t>
            </a:r>
            <a:r>
              <a:rPr lang="en-US" b="1" dirty="0"/>
              <a:t>programming model </a:t>
            </a:r>
            <a:r>
              <a:rPr lang="en-US" dirty="0"/>
              <a:t>and rich </a:t>
            </a:r>
            <a:r>
              <a:rPr lang="en-US" b="1" dirty="0"/>
              <a:t>UI control library</a:t>
            </a:r>
            <a:r>
              <a:rPr lang="en-US" b="0" dirty="0"/>
              <a:t> for building GUI apps.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Additionally, the </a:t>
            </a:r>
            <a:r>
              <a:rPr lang="en-US" b="1" dirty="0"/>
              <a:t>Visual Studio </a:t>
            </a:r>
            <a:r>
              <a:rPr lang="en-US" b="0" dirty="0"/>
              <a:t>IDE provides a powerful </a:t>
            </a:r>
            <a:r>
              <a:rPr lang="en-US" b="1" dirty="0"/>
              <a:t>visual UI builder</a:t>
            </a:r>
            <a:r>
              <a:rPr lang="en-US" b="0" dirty="0"/>
              <a:t> for Windows Forms,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where developers </a:t>
            </a:r>
            <a:r>
              <a:rPr lang="en-US" b="1" dirty="0"/>
              <a:t>design the user interface</a:t>
            </a:r>
            <a:r>
              <a:rPr lang="en-US" b="0" dirty="0"/>
              <a:t> by dragging and dropping </a:t>
            </a:r>
            <a:r>
              <a:rPr lang="en-US" b="1" dirty="0"/>
              <a:t>UI controls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configuring their </a:t>
            </a:r>
            <a:r>
              <a:rPr lang="en-US" b="1" dirty="0"/>
              <a:t>properties</a:t>
            </a:r>
            <a:r>
              <a:rPr lang="en-US" b="0" dirty="0"/>
              <a:t> and </a:t>
            </a:r>
            <a:r>
              <a:rPr lang="en-US" b="1" dirty="0"/>
              <a:t>events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Windows Forms is an </a:t>
            </a:r>
            <a:r>
              <a:rPr lang="en-US" b="1" dirty="0"/>
              <a:t>object-oriented framework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Your app is a "form"</a:t>
            </a:r>
            <a:r>
              <a:rPr lang="en-US" b="0" dirty="0"/>
              <a:t>, which is an object-oriented </a:t>
            </a:r>
            <a:r>
              <a:rPr lang="en-US" b="1" dirty="0"/>
              <a:t>class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class </a:t>
            </a:r>
            <a:r>
              <a:rPr lang="en-US" b="1" dirty="0"/>
              <a:t>inherits its functionality </a:t>
            </a:r>
            <a:r>
              <a:rPr lang="en-US" dirty="0"/>
              <a:t>and behavior from a </a:t>
            </a:r>
            <a:r>
              <a:rPr lang="en-US" b="1" dirty="0"/>
              <a:t>base class </a:t>
            </a:r>
            <a:r>
              <a:rPr lang="en-US" dirty="0"/>
              <a:t>from the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Additional </a:t>
            </a:r>
            <a:r>
              <a:rPr lang="en-US" b="1" dirty="0"/>
              <a:t>UI controls </a:t>
            </a:r>
            <a:r>
              <a:rPr lang="en-US" dirty="0"/>
              <a:t>(such as labels, text boxes and buttons) are added as data fields in the app class.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UI controls </a:t>
            </a:r>
            <a:r>
              <a:rPr lang="en-US" dirty="0"/>
              <a:t>are inserted into the </a:t>
            </a:r>
            <a:r>
              <a:rPr lang="en-US" b="1" dirty="0"/>
              <a:t>tree of components</a:t>
            </a:r>
            <a:r>
              <a:rPr lang="en-US" dirty="0"/>
              <a:t>, in the </a:t>
            </a:r>
            <a:r>
              <a:rPr lang="en-US" b="1" dirty="0"/>
              <a:t>parent container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4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event handler </a:t>
            </a:r>
            <a:r>
              <a:rPr lang="en-US" dirty="0"/>
              <a:t>for the "</a:t>
            </a:r>
            <a:r>
              <a:rPr lang="en-US" b="1" i="1" dirty="0"/>
              <a:t>button click</a:t>
            </a:r>
            <a:r>
              <a:rPr lang="en-US" dirty="0"/>
              <a:t>" event for the [Calculate Sum] button in the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C# code</a:t>
            </a:r>
            <a:r>
              <a:rPr lang="en-US" dirty="0"/>
              <a:t>, which follows the Windows Forms programming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logic here does the following: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the </a:t>
            </a:r>
            <a:r>
              <a:rPr lang="en-US" b="1" dirty="0"/>
              <a:t>texts from the first two boxes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it to </a:t>
            </a:r>
            <a:r>
              <a:rPr lang="en-US" b="1" dirty="0"/>
              <a:t>numbers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</a:t>
            </a:r>
            <a:r>
              <a:rPr lang="en-US" b="1" dirty="0"/>
              <a:t>sum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displays the sum in the third text box.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The </a:t>
            </a:r>
            <a:r>
              <a:rPr lang="en-US" b="1" dirty="0"/>
              <a:t>technical implementation </a:t>
            </a:r>
            <a:r>
              <a:rPr lang="en-US" b="0" dirty="0"/>
              <a:t>is not important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You can focus on the idea </a:t>
            </a:r>
            <a:r>
              <a:rPr lang="en-US" b="1" dirty="0"/>
              <a:t>how GUI apps work</a:t>
            </a:r>
            <a:r>
              <a:rPr lang="en-US" b="0" dirty="0"/>
              <a:t>, not on this particular example and its C# code.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important concept</a:t>
            </a:r>
            <a:r>
              <a:rPr lang="en-US" b="0" dirty="0"/>
              <a:t> here is how the app is built, by </a:t>
            </a:r>
            <a:r>
              <a:rPr lang="en-US" b="1" dirty="0"/>
              <a:t>extending a class from the UI framework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the app is built from </a:t>
            </a:r>
            <a:r>
              <a:rPr lang="en-US" b="1" dirty="0"/>
              <a:t>composition of components</a:t>
            </a:r>
            <a:r>
              <a:rPr lang="en-US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how </a:t>
            </a:r>
            <a:r>
              <a:rPr lang="en-US" b="1" dirty="0"/>
              <a:t>event handlers </a:t>
            </a:r>
            <a:r>
              <a:rPr lang="en-US" b="0" dirty="0"/>
              <a:t>are called by the framework to add functionality to the components in the app.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5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Front-end development concepts </a:t>
            </a:r>
            <a:r>
              <a:rPr lang="en-US" sz="3600" dirty="0"/>
              <a:t>and technologies, including the following: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Web front-end</a:t>
            </a:r>
            <a:r>
              <a:rPr lang="en-US" sz="3600" dirty="0"/>
              <a:t>, the DOM tree in the Web browser, DOM manipulation and Web front-end frameworks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AJAX</a:t>
            </a:r>
            <a:r>
              <a:rPr lang="en-US" sz="3600" dirty="0"/>
              <a:t> (asynchronous HTTP requests), Web services, </a:t>
            </a:r>
            <a:r>
              <a:rPr lang="en-US" sz="3600" b="1" dirty="0"/>
              <a:t>RESTful APIs </a:t>
            </a:r>
            <a:r>
              <a:rPr lang="en-US" sz="3600" dirty="0"/>
              <a:t>and programming interfaces for the Web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Templating engines </a:t>
            </a:r>
            <a:r>
              <a:rPr lang="en-US" sz="3600" dirty="0"/>
              <a:t>for generating dynamic content and user interfaces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Routing</a:t>
            </a:r>
            <a:r>
              <a:rPr lang="en-US" sz="3600" dirty="0"/>
              <a:t> and routing libraries in the Web development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Libraries versus frameworks</a:t>
            </a:r>
            <a:r>
              <a:rPr lang="en-US" sz="3600" dirty="0"/>
              <a:t>: what is the difference and the concept of "inversion of control"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UI frameworks </a:t>
            </a:r>
            <a:r>
              <a:rPr lang="en-US" sz="3600" dirty="0"/>
              <a:t>and their role in building the user interface in software systems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Mobile app development </a:t>
            </a:r>
            <a:r>
              <a:rPr lang="en-US" sz="3600" dirty="0"/>
              <a:t>technologies: native mobile apps, hybrid mobile apps and browser-based mobile apps</a:t>
            </a:r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913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</a:t>
            </a:r>
            <a:r>
              <a:rPr lang="en-US" b="1" dirty="0"/>
              <a:t>see the previous example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Visual Studio project</a:t>
            </a:r>
            <a:r>
              <a:rPr lang="en-US" dirty="0"/>
              <a:t>, holding the </a:t>
            </a:r>
            <a:r>
              <a:rPr lang="en-US" b="1" dirty="0"/>
              <a:t>Windows Forms app</a:t>
            </a:r>
            <a:r>
              <a:rPr lang="en-US" dirty="0"/>
              <a:t> from the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form designer </a:t>
            </a:r>
            <a:r>
              <a:rPr lang="en-US" dirty="0"/>
              <a:t>in Visual Studio for Windows Forms GUI apps.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we see the "</a:t>
            </a:r>
            <a:r>
              <a:rPr lang="en-US" b="1" dirty="0"/>
              <a:t>Toolbox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holds a list of </a:t>
            </a:r>
            <a:r>
              <a:rPr lang="en-US" b="1" dirty="0"/>
              <a:t>UI controls</a:t>
            </a:r>
            <a:r>
              <a:rPr lang="en-US" dirty="0"/>
              <a:t>, available from the UI framework.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center we see </a:t>
            </a:r>
            <a:r>
              <a:rPr lang="en-US" b="1" dirty="0"/>
              <a:t>the main app</a:t>
            </a:r>
            <a:r>
              <a:rPr lang="en-US" dirty="0"/>
              <a:t> form with the UI controls, inserted in it.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can see the C# code, generated by the UI designer tool, by clicking [F7].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have 2 files behind the form: </a:t>
            </a:r>
            <a:r>
              <a:rPr lang="en-US" b="1" noProof="1"/>
              <a:t>FormSummator.cs</a:t>
            </a:r>
            <a:r>
              <a:rPr lang="en-US" b="0" dirty="0"/>
              <a:t> and </a:t>
            </a:r>
            <a:r>
              <a:rPr lang="en-US" b="1" noProof="1"/>
              <a:t>FormSummator.Designer.cs</a:t>
            </a:r>
            <a:r>
              <a:rPr lang="en-US" b="0" dirty="0"/>
              <a:t>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see the </a:t>
            </a:r>
            <a:r>
              <a:rPr lang="en-US" b="0" dirty="0"/>
              <a:t>app files</a:t>
            </a:r>
            <a:r>
              <a:rPr lang="en-US" dirty="0"/>
              <a:t> (</a:t>
            </a:r>
            <a:r>
              <a:rPr lang="en-US" b="1" dirty="0"/>
              <a:t>Solution Explorer</a:t>
            </a:r>
            <a:r>
              <a:rPr lang="en-US" dirty="0"/>
              <a:t>) and the "</a:t>
            </a:r>
            <a:r>
              <a:rPr lang="en-US" b="1" dirty="0"/>
              <a:t>Properties</a:t>
            </a:r>
            <a:r>
              <a:rPr lang="en-US" dirty="0"/>
              <a:t>"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we </a:t>
            </a:r>
            <a:r>
              <a:rPr lang="en-US" b="1" dirty="0"/>
              <a:t>select certain UI control in the form designer </a:t>
            </a:r>
            <a:r>
              <a:rPr lang="en-US" dirty="0"/>
              <a:t>(like this textbox), we see on the right its </a:t>
            </a:r>
            <a:r>
              <a:rPr lang="en-US" b="1" dirty="0"/>
              <a:t>properties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name, location, size, font, text content and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When we </a:t>
            </a:r>
            <a:r>
              <a:rPr lang="en-US" b="1" dirty="0"/>
              <a:t>double click </a:t>
            </a:r>
            <a:r>
              <a:rPr lang="en-US" b="0" dirty="0"/>
              <a:t>on certain UI control, we can </a:t>
            </a:r>
            <a:r>
              <a:rPr lang="en-US" b="1" dirty="0"/>
              <a:t>edit the C# code </a:t>
            </a:r>
            <a:r>
              <a:rPr lang="en-US" b="0" dirty="0"/>
              <a:t>for its default </a:t>
            </a:r>
            <a:r>
              <a:rPr lang="en-US" b="1" dirty="0"/>
              <a:t>event handler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double click the [Calculate Sum] button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see the </a:t>
            </a:r>
            <a:r>
              <a:rPr lang="en-US" b="1" dirty="0"/>
              <a:t>C# code</a:t>
            </a:r>
            <a:r>
              <a:rPr lang="en-US" b="0" dirty="0"/>
              <a:t>, which will be executed, </a:t>
            </a:r>
            <a:r>
              <a:rPr lang="en-US" b="1" dirty="0"/>
              <a:t>when the button is clicked </a:t>
            </a:r>
            <a:r>
              <a:rPr lang="en-US" b="0" dirty="0"/>
              <a:t>by the app user.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the code we already discussed: it takes the values from the first two text boxes,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calculates their sum and displays it in the third text box.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run the app </a:t>
            </a:r>
            <a:r>
              <a:rPr lang="en-US" b="0" dirty="0"/>
              <a:t>by clicking the </a:t>
            </a:r>
            <a:r>
              <a:rPr lang="en-US" b="1" dirty="0"/>
              <a:t>[Start] button </a:t>
            </a:r>
            <a:r>
              <a:rPr lang="en-US" b="0" dirty="0"/>
              <a:t>in Visual Studio.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takes some time to </a:t>
            </a:r>
            <a:r>
              <a:rPr lang="en-US" b="1" dirty="0"/>
              <a:t>compile</a:t>
            </a:r>
            <a:r>
              <a:rPr lang="en-US" b="0" dirty="0"/>
              <a:t> and </a:t>
            </a:r>
            <a:r>
              <a:rPr lang="en-US" b="1" dirty="0"/>
              <a:t>build</a:t>
            </a:r>
            <a:r>
              <a:rPr lang="en-US" b="0" dirty="0"/>
              <a:t>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this is our app: </a:t>
            </a:r>
            <a:r>
              <a:rPr lang="en-US" b="1" dirty="0"/>
              <a:t>live and running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</a:t>
            </a:r>
            <a:r>
              <a:rPr lang="en-US" b="1" dirty="0"/>
              <a:t>3</a:t>
            </a:r>
            <a:r>
              <a:rPr lang="en-US" b="0" dirty="0"/>
              <a:t>" and "</a:t>
            </a:r>
            <a:r>
              <a:rPr lang="en-US" b="1" dirty="0"/>
              <a:t>5</a:t>
            </a:r>
            <a:r>
              <a:rPr lang="en-US" b="0" dirty="0"/>
              <a:t>" and we calculate their sum "</a:t>
            </a:r>
            <a:r>
              <a:rPr lang="en-US" b="1" dirty="0"/>
              <a:t>8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code here is not important</a:t>
            </a:r>
            <a:r>
              <a:rPr lang="en-US" b="0" dirty="0"/>
              <a:t>.</a:t>
            </a:r>
            <a:endParaRPr lang="bg-BG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it completely!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 just want to show you what a </a:t>
            </a:r>
            <a:r>
              <a:rPr lang="en-US" b="1" dirty="0"/>
              <a:t>GUI framework</a:t>
            </a:r>
            <a:r>
              <a:rPr lang="en-US" b="0" dirty="0"/>
              <a:t> 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how a </a:t>
            </a:r>
            <a:r>
              <a:rPr lang="en-US" b="1" dirty="0"/>
              <a:t>UI designer tool </a:t>
            </a:r>
            <a:r>
              <a:rPr lang="en-US" b="0" dirty="0"/>
              <a:t>can simplify GUI app development.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all of this </a:t>
            </a:r>
            <a:r>
              <a:rPr lang="en-US" b="1" dirty="0"/>
              <a:t>as a concept</a:t>
            </a:r>
            <a:r>
              <a:rPr lang="en-US" b="0" dirty="0"/>
              <a:t>, not specifically the Windows Forms technology.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8960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</a:t>
            </a:r>
            <a:r>
              <a:rPr lang="en-US" b="1" dirty="0"/>
              <a:t>user interface and front-end frameworks</a:t>
            </a:r>
            <a:r>
              <a:rPr lang="en-US" dirty="0"/>
              <a:t>, it is worth mentioning 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React</a:t>
            </a:r>
            <a:r>
              <a:rPr lang="en-US" dirty="0"/>
              <a:t> is a powerful </a:t>
            </a:r>
            <a:r>
              <a:rPr lang="en-US" b="1" dirty="0"/>
              <a:t>JavaScript library </a:t>
            </a:r>
            <a:r>
              <a:rPr lang="en-US" dirty="0"/>
              <a:t>from Facebook for </a:t>
            </a:r>
            <a:r>
              <a:rPr lang="en-US" b="1" dirty="0"/>
              <a:t>building Web user interfaces</a:t>
            </a:r>
            <a:r>
              <a:rPr lang="en-US" dirty="0"/>
              <a:t> using HTML, CSS and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UI is built from </a:t>
            </a:r>
            <a:r>
              <a:rPr lang="en-US" b="1" dirty="0"/>
              <a:t>JSX components</a:t>
            </a:r>
            <a:r>
              <a:rPr lang="en-US" dirty="0"/>
              <a:t>, which combine </a:t>
            </a:r>
            <a:r>
              <a:rPr lang="en-US" b="1" dirty="0"/>
              <a:t>HTML</a:t>
            </a:r>
            <a:r>
              <a:rPr lang="en-US" dirty="0"/>
              <a:t> + </a:t>
            </a:r>
            <a:r>
              <a:rPr lang="en-US" b="1" dirty="0"/>
              <a:t>JavaScript</a:t>
            </a:r>
            <a:r>
              <a:rPr lang="en-US" dirty="0"/>
              <a:t> using a built-in </a:t>
            </a:r>
            <a:r>
              <a:rPr lang="en-US" b="1" dirty="0"/>
              <a:t>templating engine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React is</a:t>
            </a:r>
            <a:r>
              <a:rPr lang="bg-BG" b="0" dirty="0"/>
              <a:t> а</a:t>
            </a:r>
            <a:r>
              <a:rPr lang="en-US" b="0" dirty="0"/>
              <a:t> </a:t>
            </a:r>
            <a:r>
              <a:rPr lang="en-US" b="1" dirty="0"/>
              <a:t>component-based</a:t>
            </a:r>
            <a:r>
              <a:rPr lang="en-US" b="0" dirty="0"/>
              <a:t> UI library.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With React, developers create </a:t>
            </a:r>
            <a:r>
              <a:rPr lang="en-US" b="1" dirty="0"/>
              <a:t>reusable UI components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which have own </a:t>
            </a:r>
            <a:r>
              <a:rPr lang="en-US" b="1" dirty="0"/>
              <a:t>lifecycle</a:t>
            </a:r>
            <a:r>
              <a:rPr lang="en-US" b="0" dirty="0"/>
              <a:t>, internal </a:t>
            </a:r>
            <a:r>
              <a:rPr lang="en-US" b="1" dirty="0"/>
              <a:t>state</a:t>
            </a:r>
            <a:r>
              <a:rPr lang="en-US" b="0" dirty="0"/>
              <a:t> and </a:t>
            </a:r>
            <a:r>
              <a:rPr lang="en-US" b="1" dirty="0"/>
              <a:t>behavior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It is </a:t>
            </a:r>
            <a:r>
              <a:rPr lang="en-US" b="1" dirty="0"/>
              <a:t>discussable whether React is a library or a framework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is maybe somewhere between.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By adding some </a:t>
            </a:r>
            <a:r>
              <a:rPr lang="en-US" b="1" dirty="0"/>
              <a:t>additional components </a:t>
            </a:r>
            <a:r>
              <a:rPr lang="en-US" b="0" dirty="0"/>
              <a:t>like React Router, </a:t>
            </a:r>
            <a:r>
              <a:rPr lang="en-US" b="0" dirty="0" err="1"/>
              <a:t>MobX</a:t>
            </a:r>
            <a:r>
              <a:rPr lang="en-US" b="0" dirty="0"/>
              <a:t>, Redux, Flux, React Toolbox, and some others,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turn React into a fully-functional </a:t>
            </a:r>
            <a:r>
              <a:rPr lang="en-US" b="1" dirty="0"/>
              <a:t>Web front-end framework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Let's look at this simple </a:t>
            </a:r>
            <a:r>
              <a:rPr lang="en-US" b="1" dirty="0"/>
              <a:t>example of React component</a:t>
            </a:r>
            <a:r>
              <a:rPr lang="en-US" b="0" dirty="0"/>
              <a:t> (a </a:t>
            </a:r>
            <a:r>
              <a:rPr lang="en-US" b="1" dirty="0"/>
              <a:t>JSX component</a:t>
            </a:r>
            <a:r>
              <a:rPr lang="en-US" b="0" dirty="0"/>
              <a:t>):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 </a:t>
            </a:r>
            <a:r>
              <a:rPr lang="en-US" b="1" dirty="0"/>
              <a:t>JavaScript class</a:t>
            </a:r>
            <a:r>
              <a:rPr lang="en-US" b="0" dirty="0"/>
              <a:t>, which defines a UI component called "</a:t>
            </a:r>
            <a:r>
              <a:rPr lang="en-US" b="1" i="1" noProof="1"/>
              <a:t>HelloMessage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takes a parameter called "</a:t>
            </a:r>
            <a:r>
              <a:rPr lang="en-US" b="1" i="1" dirty="0"/>
              <a:t>name</a:t>
            </a:r>
            <a:r>
              <a:rPr lang="en-US" b="0" dirty="0"/>
              <a:t>" and </a:t>
            </a:r>
            <a:r>
              <a:rPr lang="en-US" b="1" dirty="0"/>
              <a:t>renders "Hello"</a:t>
            </a:r>
            <a:r>
              <a:rPr lang="en-US" b="0" dirty="0"/>
              <a:t> + the </a:t>
            </a:r>
            <a:r>
              <a:rPr lang="en-US" b="1" i="1" dirty="0"/>
              <a:t>name</a:t>
            </a:r>
            <a:r>
              <a:rPr lang="en-US" b="0" dirty="0"/>
              <a:t> in a </a:t>
            </a:r>
            <a:r>
              <a:rPr lang="en-US" b="1" dirty="0"/>
              <a:t>&lt;div&gt;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After that, this new component </a:t>
            </a:r>
            <a:r>
              <a:rPr lang="en-US" b="1" i="1" dirty="0"/>
              <a:t>&lt;</a:t>
            </a:r>
            <a:r>
              <a:rPr lang="en-US" b="1" i="1" noProof="1"/>
              <a:t>HelloMessage</a:t>
            </a:r>
            <a:r>
              <a:rPr lang="en-US" b="1" i="1" dirty="0"/>
              <a:t>&gt;</a:t>
            </a:r>
            <a:r>
              <a:rPr lang="en-US" b="0" dirty="0"/>
              <a:t> with </a:t>
            </a:r>
            <a:r>
              <a:rPr lang="en-US" b="0" i="0" dirty="0"/>
              <a:t>argument </a:t>
            </a:r>
            <a:r>
              <a:rPr lang="en-US" b="1" i="1" dirty="0"/>
              <a:t>name="SoftUni"</a:t>
            </a:r>
            <a:r>
              <a:rPr lang="en-US" b="0" dirty="0"/>
              <a:t> is rendered in the page.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HTML result page </a:t>
            </a:r>
            <a:r>
              <a:rPr lang="en-US" b="0" dirty="0"/>
              <a:t>is shown in the image on the right.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Pretty simple.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As usually, I don't want to put your focus on the code and the technology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more important </a:t>
            </a:r>
            <a:r>
              <a:rPr lang="en-US" b="1" dirty="0"/>
              <a:t>to understand the concepts </a:t>
            </a:r>
            <a:r>
              <a:rPr lang="en-US" b="0" dirty="0"/>
              <a:t>behind this approach to building user interfaces,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which is based on creating </a:t>
            </a:r>
            <a:r>
              <a:rPr lang="en-US" b="1" dirty="0"/>
              <a:t>reusable self-contained UI components</a:t>
            </a:r>
            <a:r>
              <a:rPr lang="en-US" b="0" dirty="0"/>
              <a:t>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see another, more complex </a:t>
            </a:r>
            <a:r>
              <a:rPr lang="en-US" b="1" dirty="0"/>
              <a:t>example of React project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a </a:t>
            </a:r>
            <a:r>
              <a:rPr lang="en-US" b="1" dirty="0"/>
              <a:t>live code example in repl.it</a:t>
            </a:r>
            <a:r>
              <a:rPr lang="en-US" dirty="0"/>
              <a:t>, which implements a </a:t>
            </a:r>
            <a:r>
              <a:rPr lang="en-US" b="1" dirty="0"/>
              <a:t>summator app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takes two numbers and calculates their sum.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to load</a:t>
            </a:r>
            <a:r>
              <a:rPr lang="en-US" dirty="0"/>
              <a:t>, more than usually, because the React environment needs a lot of packages to be loaded and configured.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project loads, we can see its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index.js</a:t>
            </a:r>
            <a:r>
              <a:rPr lang="en-US" dirty="0"/>
              <a:t> – it holds the app entry point and </a:t>
            </a:r>
            <a:r>
              <a:rPr lang="en-US" b="1" dirty="0"/>
              <a:t>renders the "Summator" component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Summator.css </a:t>
            </a:r>
            <a:r>
              <a:rPr lang="en-US" dirty="0"/>
              <a:t>– holds the </a:t>
            </a:r>
            <a:r>
              <a:rPr lang="en-US" b="1" dirty="0"/>
              <a:t>CSS styles </a:t>
            </a:r>
            <a:r>
              <a:rPr lang="en-US" dirty="0"/>
              <a:t>for the "Summator" component.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Summator.jsx</a:t>
            </a:r>
            <a:r>
              <a:rPr lang="en-US" noProof="1"/>
              <a:t> </a:t>
            </a:r>
            <a:r>
              <a:rPr lang="bg-BG" dirty="0"/>
              <a:t>– </a:t>
            </a:r>
            <a:r>
              <a:rPr lang="en-US" dirty="0"/>
              <a:t>holds the </a:t>
            </a:r>
            <a:r>
              <a:rPr lang="en-US" b="1" dirty="0"/>
              <a:t>main JSX component</a:t>
            </a:r>
            <a:r>
              <a:rPr lang="en-US" dirty="0"/>
              <a:t> "Summator".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defines </a:t>
            </a:r>
            <a:r>
              <a:rPr lang="en-US" b="1" dirty="0"/>
              <a:t>3 input fields </a:t>
            </a:r>
            <a:r>
              <a:rPr lang="en-US" dirty="0"/>
              <a:t>and a </a:t>
            </a:r>
            <a:r>
              <a:rPr lang="en-US" b="1" dirty="0"/>
              <a:t>button</a:t>
            </a:r>
            <a:r>
              <a:rPr lang="en-US" dirty="0"/>
              <a:t> + an </a:t>
            </a:r>
            <a:r>
              <a:rPr lang="en-US" b="1" dirty="0"/>
              <a:t>event handler </a:t>
            </a:r>
            <a:r>
              <a:rPr lang="en-US" dirty="0"/>
              <a:t>for the button.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the button is clicked</a:t>
            </a:r>
            <a:r>
              <a:rPr lang="bg-BG" dirty="0"/>
              <a:t>, </a:t>
            </a:r>
            <a:r>
              <a:rPr lang="en-US" dirty="0"/>
              <a:t>its event handler </a:t>
            </a:r>
            <a:r>
              <a:rPr lang="en-US" b="1" dirty="0"/>
              <a:t>sums the first two fields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and saves the result into a </a:t>
            </a:r>
            <a:r>
              <a:rPr lang="en-US" b="1" dirty="0"/>
              <a:t>state variable</a:t>
            </a:r>
            <a:r>
              <a:rPr lang="en-US" dirty="0"/>
              <a:t>, which is bound to the last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Please don't try to understand all the technical details and how the code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just an example</a:t>
            </a:r>
            <a:r>
              <a:rPr lang="en-US" dirty="0"/>
              <a:t>, which demonstrates certain UI technology.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focus here is </a:t>
            </a:r>
            <a:r>
              <a:rPr lang="en-US" b="1" dirty="0"/>
              <a:t>the concept of creating reusable UI components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"</a:t>
            </a:r>
            <a:r>
              <a:rPr lang="en-US" b="1" dirty="0"/>
              <a:t>data binding</a:t>
            </a:r>
            <a:r>
              <a:rPr lang="en-US" b="0" dirty="0"/>
              <a:t>" between a state variable and a text field.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we can </a:t>
            </a:r>
            <a:r>
              <a:rPr lang="en-US" b="1" dirty="0"/>
              <a:t>run the example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enter "4" and "3" and click [Calc Sum] and the calculated result is "7".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works as expected.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3073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Mobile apps </a:t>
            </a:r>
            <a:r>
              <a:rPr lang="en-US" dirty="0"/>
              <a:t>are important branch of </a:t>
            </a:r>
            <a:r>
              <a:rPr lang="en-US" b="1" dirty="0"/>
              <a:t>front-end</a:t>
            </a:r>
            <a:r>
              <a:rPr lang="en-US" dirty="0"/>
              <a:t> and </a:t>
            </a:r>
            <a:r>
              <a:rPr lang="en-US" b="1" dirty="0"/>
              <a:t>client-side</a:t>
            </a:r>
            <a:r>
              <a:rPr lang="en-US" dirty="0"/>
              <a:t> app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Building mobile apps </a:t>
            </a:r>
            <a:r>
              <a:rPr lang="en-US" dirty="0"/>
              <a:t>combines mobile development principles, concepts, platforms, technologies, frameworks, libraries and tools.</a:t>
            </a:r>
          </a:p>
          <a:p>
            <a:r>
              <a:rPr lang="en-US" dirty="0"/>
              <a:t>Two major mobile app platforms dominate the smartphone and mobile device markets: </a:t>
            </a:r>
            <a:r>
              <a:rPr lang="en-US" b="1" dirty="0"/>
              <a:t>Android </a:t>
            </a:r>
            <a:r>
              <a:rPr lang="en-US" dirty="0"/>
              <a:t>and </a:t>
            </a:r>
            <a:r>
              <a:rPr lang="en-US" b="1" dirty="0"/>
              <a:t>iOS</a:t>
            </a:r>
            <a:r>
              <a:rPr lang="en-US" b="0" dirty="0"/>
              <a:t>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is more popular.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less expensive (compared to iOS devices).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have more freedom and options.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Most apps are free or follow a freemium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is slightly less popular, but still very big.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Devices are more expensive,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 market is more profitable, because most apps follow a paid model.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Mobile app </a:t>
            </a:r>
            <a:r>
              <a:rPr lang="en-US" dirty="0"/>
              <a:t>development technologies are divided into several categories: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Android</a:t>
            </a:r>
            <a:r>
              <a:rPr lang="en-US" b="0" dirty="0"/>
              <a:t> native mobile apps.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Native </a:t>
            </a:r>
            <a:r>
              <a:rPr lang="en-US" b="1" dirty="0"/>
              <a:t>Android apps </a:t>
            </a:r>
            <a:r>
              <a:rPr lang="en-US" b="0" dirty="0"/>
              <a:t>are created specifically </a:t>
            </a:r>
            <a:r>
              <a:rPr lang="en-US" b="1" dirty="0"/>
              <a:t>for the Android platform</a:t>
            </a:r>
            <a:r>
              <a:rPr lang="en-US" b="0" dirty="0"/>
              <a:t> (which is maintained by Google).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They are based on</a:t>
            </a:r>
            <a:r>
              <a:rPr lang="en-US" dirty="0"/>
              <a:t> </a:t>
            </a:r>
            <a:r>
              <a:rPr lang="en-US" b="1" dirty="0"/>
              <a:t>Java</a:t>
            </a:r>
            <a:r>
              <a:rPr lang="en-US" dirty="0"/>
              <a:t> or </a:t>
            </a:r>
            <a:r>
              <a:rPr lang="en-US" b="1" dirty="0"/>
              <a:t>Kotlin</a:t>
            </a:r>
            <a:r>
              <a:rPr lang="en-US" dirty="0"/>
              <a:t> (as programming languages) + </a:t>
            </a:r>
            <a:r>
              <a:rPr lang="en-US" b="1" dirty="0"/>
              <a:t>Android SDK</a:t>
            </a:r>
            <a:r>
              <a:rPr lang="en-US" dirty="0"/>
              <a:t> (as development toolset) + </a:t>
            </a:r>
            <a:r>
              <a:rPr lang="en-US" b="1" dirty="0"/>
              <a:t>Android Studio </a:t>
            </a:r>
            <a:r>
              <a:rPr lang="en-US" dirty="0"/>
              <a:t>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Android emulators, simulators,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Android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Android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Android platform and you cannot adapt the native Android app for iOS.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iOS </a:t>
            </a:r>
            <a:r>
              <a:rPr lang="en-US" b="0" dirty="0"/>
              <a:t>native mobile apps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Native </a:t>
            </a:r>
            <a:r>
              <a:rPr lang="en-US" b="1" dirty="0"/>
              <a:t>iOS apps </a:t>
            </a:r>
            <a:r>
              <a:rPr lang="en-US" b="0" dirty="0"/>
              <a:t>are created specifically </a:t>
            </a:r>
            <a:r>
              <a:rPr lang="en-US" b="1" dirty="0"/>
              <a:t>for the Apple iOS platform</a:t>
            </a:r>
            <a:r>
              <a:rPr lang="en-US" b="0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They are based on </a:t>
            </a:r>
            <a:r>
              <a:rPr lang="en-US" b="1" dirty="0"/>
              <a:t>Swift</a:t>
            </a:r>
            <a:r>
              <a:rPr lang="en-US" dirty="0"/>
              <a:t> (or the older </a:t>
            </a:r>
            <a:r>
              <a:rPr lang="en-US" b="1" dirty="0"/>
              <a:t>Objective-C</a:t>
            </a:r>
            <a:r>
              <a:rPr lang="en-US" dirty="0"/>
              <a:t>) as programming languages + </a:t>
            </a:r>
            <a:r>
              <a:rPr lang="en-US" b="1" dirty="0"/>
              <a:t>iOS SDK </a:t>
            </a:r>
            <a:r>
              <a:rPr lang="en-US" dirty="0"/>
              <a:t>(as development toolset) + </a:t>
            </a:r>
            <a:r>
              <a:rPr lang="en-US" b="1" noProof="1"/>
              <a:t>Xcode</a:t>
            </a:r>
            <a:r>
              <a:rPr lang="en-US" dirty="0"/>
              <a:t> (as development environment) + some specialized </a:t>
            </a:r>
            <a:r>
              <a:rPr lang="en-US" b="1" dirty="0"/>
              <a:t>tools </a:t>
            </a:r>
            <a:r>
              <a:rPr lang="en-US" dirty="0"/>
              <a:t>(like device emulators, remote debugging tools and others).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a rule, to develop iOS apps, you need a </a:t>
            </a:r>
            <a:r>
              <a:rPr lang="en-US" b="1" dirty="0"/>
              <a:t>Mac machine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You cannot develop iOS apps from Windows or Linux (at least officially).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Advantages </a:t>
            </a:r>
            <a:r>
              <a:rPr lang="en-US" b="0" dirty="0"/>
              <a:t>of the native iOS apps are that they are </a:t>
            </a:r>
            <a:r>
              <a:rPr lang="en-US" b="1" dirty="0"/>
              <a:t>native </a:t>
            </a:r>
            <a:r>
              <a:rPr lang="en-US" b="0" dirty="0"/>
              <a:t>and use directly the iOS platform, its APIs, its programming model, its UI controls and the apps behave more natively and are fast.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dirty="0"/>
              <a:t>are that you need to learn the iOS platform, you need to have a Mac computer and you cannot adapt the native iOS app for Android.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</a:t>
            </a:r>
            <a:r>
              <a:rPr lang="en-US" dirty="0"/>
              <a:t> are based on the </a:t>
            </a:r>
            <a:r>
              <a:rPr lang="en-US" b="1" dirty="0"/>
              <a:t>modern Web technologies</a:t>
            </a:r>
            <a:r>
              <a:rPr lang="en-US" dirty="0"/>
              <a:t>, running in the mobile device's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are based on </a:t>
            </a:r>
            <a:r>
              <a:rPr lang="en-US" b="1" dirty="0"/>
              <a:t>JavaScript</a:t>
            </a:r>
            <a:r>
              <a:rPr lang="en-US" dirty="0"/>
              <a:t> and the </a:t>
            </a:r>
            <a:r>
              <a:rPr lang="en-US" b="1" dirty="0"/>
              <a:t>HTML5 </a:t>
            </a:r>
            <a:r>
              <a:rPr lang="en-US" dirty="0"/>
              <a:t>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use </a:t>
            </a:r>
            <a:r>
              <a:rPr lang="bg-BG" dirty="0"/>
              <a:t>а</a:t>
            </a:r>
            <a:r>
              <a:rPr lang="en-US" dirty="0"/>
              <a:t> </a:t>
            </a:r>
            <a:r>
              <a:rPr lang="en-US" b="1" dirty="0"/>
              <a:t>WebView </a:t>
            </a:r>
            <a:r>
              <a:rPr lang="en-US" dirty="0"/>
              <a:t>container (which is an embedded Web browser) through the Apache </a:t>
            </a:r>
            <a:r>
              <a:rPr lang="en-US" b="1" dirty="0"/>
              <a:t>Cordova</a:t>
            </a:r>
            <a:r>
              <a:rPr lang="en-US" dirty="0"/>
              <a:t> or similar project.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app codebase is written in </a:t>
            </a:r>
            <a:r>
              <a:rPr lang="en-US" b="1" dirty="0"/>
              <a:t>JavaScript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UI </a:t>
            </a:r>
            <a:r>
              <a:rPr lang="en-US" dirty="0"/>
              <a:t>is based on combination of </a:t>
            </a:r>
            <a:r>
              <a:rPr lang="en-US" b="1" dirty="0"/>
              <a:t>HTML + CSS </a:t>
            </a:r>
            <a:r>
              <a:rPr lang="en-US" dirty="0"/>
              <a:t>and some adaptations of the native Android and iOS UI controls.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Hybrid mobile apps </a:t>
            </a:r>
            <a:r>
              <a:rPr lang="en-US" dirty="0"/>
              <a:t>can access the mobile device hardware through specific APIs.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hybrid mobile development approach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en-US" b="0" dirty="0"/>
              <a:t> for all platforms. The same code runs (with small adaptations) on both iOS and Android.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Existing </a:t>
            </a:r>
            <a:r>
              <a:rPr lang="en-US" b="1" dirty="0"/>
              <a:t>Web front-end development skills </a:t>
            </a:r>
            <a:r>
              <a:rPr lang="en-US" b="0" dirty="0"/>
              <a:t>are reused.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hybrid apps </a:t>
            </a:r>
            <a:r>
              <a:rPr lang="en-US" b="1" dirty="0"/>
              <a:t>behave less natively</a:t>
            </a:r>
            <a:r>
              <a:rPr lang="en-US" b="0" dirty="0"/>
              <a:t> from the user experience perspective and are </a:t>
            </a:r>
            <a:r>
              <a:rPr lang="en-US" b="1" dirty="0"/>
              <a:t>slower than native apps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Native JS mobile apps</a:t>
            </a:r>
            <a:r>
              <a:rPr lang="en-US" dirty="0"/>
              <a:t> use JavaScript as programming language (instead of Java or Swift),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user interface is bound to </a:t>
            </a:r>
            <a:r>
              <a:rPr lang="en-US" b="1" dirty="0"/>
              <a:t>the native UI toolkit</a:t>
            </a:r>
            <a:r>
              <a:rPr lang="en-US" dirty="0"/>
              <a:t> for the target mobile platform.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Examples of native JS mobile app platforms are: </a:t>
            </a:r>
            <a:r>
              <a:rPr lang="en-US" b="1" dirty="0"/>
              <a:t>React Native</a:t>
            </a:r>
            <a:r>
              <a:rPr lang="en-US" dirty="0"/>
              <a:t> and </a:t>
            </a:r>
            <a:r>
              <a:rPr lang="en-US" b="1" noProof="1"/>
              <a:t>NativeScript</a:t>
            </a:r>
            <a:r>
              <a:rPr lang="en-US" b="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Advantages </a:t>
            </a:r>
            <a:r>
              <a:rPr lang="en-US" b="0" dirty="0"/>
              <a:t>of the native JS mobile platforms are: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Shared codebase</a:t>
            </a:r>
            <a:r>
              <a:rPr lang="bg-BG" b="0" dirty="0"/>
              <a:t>: </a:t>
            </a:r>
            <a:r>
              <a:rPr lang="en-US" b="0" dirty="0"/>
              <a:t>most of the code is shared between the iOS and Android app, except some specific UI-related code.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apps behave natively</a:t>
            </a:r>
            <a:r>
              <a:rPr lang="en-US" b="0" dirty="0"/>
              <a:t>, just as native Android or iOS app.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Disadvantages </a:t>
            </a:r>
            <a:r>
              <a:rPr lang="en-US" b="0" dirty="0"/>
              <a:t>are that existing HTML5 and Web front-end development skills cannot be used directly.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Other platforms</a:t>
            </a:r>
            <a:r>
              <a:rPr lang="en-US" b="0" dirty="0"/>
              <a:t> try to combine the best from the native and hybrid mobile apps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Xamarin </a:t>
            </a:r>
            <a:r>
              <a:rPr lang="en-US" dirty="0"/>
              <a:t>is a </a:t>
            </a:r>
            <a:r>
              <a:rPr lang="en-US" b="1" dirty="0"/>
              <a:t>C#-based mobile development platform</a:t>
            </a:r>
            <a:r>
              <a:rPr lang="en-US" b="0" dirty="0"/>
              <a:t>, which targets Android and iOS, but have similar disadvantages like hybrid mobile apps: bad performance and non-native user experience.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Flutter </a:t>
            </a:r>
            <a:r>
              <a:rPr lang="en-US" b="0" dirty="0"/>
              <a:t>is trying to offer a universal development platform for iOS + Android + Web + Desktop, based on the </a:t>
            </a:r>
            <a:r>
              <a:rPr lang="en-US" dirty="0"/>
              <a:t>Dart programming language, which is fast, natively compiled, and uses a shared codebase for all platforms.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6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illustration of the mobile development platforms and concepts,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small live code example</a:t>
            </a:r>
            <a:r>
              <a:rPr lang="en-US" dirty="0"/>
              <a:t> of </a:t>
            </a:r>
            <a:r>
              <a:rPr lang="en-US" b="1" dirty="0"/>
              <a:t>React Native mobile app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</a:t>
            </a:r>
            <a:r>
              <a:rPr lang="en-US" b="1" dirty="0"/>
              <a:t>look at the example </a:t>
            </a:r>
            <a:r>
              <a:rPr lang="en-US" dirty="0"/>
              <a:t>from the link on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save time, I have </a:t>
            </a:r>
            <a:r>
              <a:rPr lang="en-US" b="1" dirty="0"/>
              <a:t>pre-loaded the sample project</a:t>
            </a:r>
            <a:r>
              <a:rPr lang="en-US" dirty="0"/>
              <a:t> at the online development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 have created, is a </a:t>
            </a:r>
            <a:r>
              <a:rPr lang="en-US" b="1" dirty="0"/>
              <a:t>simple summator</a:t>
            </a:r>
            <a:r>
              <a:rPr lang="en-US" b="0" dirty="0"/>
              <a:t> of numbers.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</a:t>
            </a:r>
            <a:r>
              <a:rPr lang="en-US" dirty="0"/>
              <a:t> sums the values from two text fields into a third field, when you click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 you can see from the code at the screen, </a:t>
            </a:r>
            <a:r>
              <a:rPr lang="en-US" b="1" dirty="0"/>
              <a:t>React Native apps </a:t>
            </a:r>
            <a:r>
              <a:rPr lang="en-US" dirty="0"/>
              <a:t>are written in </a:t>
            </a:r>
            <a:r>
              <a:rPr lang="en-US" b="1" dirty="0"/>
              <a:t>JavaScript</a:t>
            </a:r>
            <a:r>
              <a:rPr lang="en-US" dirty="0"/>
              <a:t>, following the React programming model, with </a:t>
            </a:r>
            <a:r>
              <a:rPr lang="en-US" b="1" dirty="0"/>
              <a:t>JSX</a:t>
            </a:r>
            <a:r>
              <a:rPr lang="en-US" dirty="0"/>
              <a:t> components, but using universal cross-platform UI controls, which are bound to the native iOS and Android UI toolkits for better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app </a:t>
            </a:r>
            <a:r>
              <a:rPr lang="en-US" dirty="0"/>
              <a:t>in the iOS emulator at the right side of the development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"3" and "6" and the result is calculated as "9".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Works as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skip explaining the code. It is not important now.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important concept here is that </a:t>
            </a:r>
            <a:r>
              <a:rPr lang="en-US" b="1" dirty="0"/>
              <a:t>developers can build mobile apps in JavaScript</a:t>
            </a:r>
            <a:r>
              <a:rPr lang="en-US" dirty="0"/>
              <a:t> using their React skills with some adaptation for the mobile platforms.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Once they learn front-end development concepts and technologies like Angular and React, they can use these skills for </a:t>
            </a:r>
            <a:r>
              <a:rPr lang="en-US" b="1" dirty="0"/>
              <a:t>different platforms</a:t>
            </a:r>
            <a:r>
              <a:rPr lang="en-US" dirty="0"/>
              <a:t>: Web, desktop and mobile.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7908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Back-end </a:t>
            </a:r>
            <a:r>
              <a:rPr lang="en-US" b="0" dirty="0"/>
              <a:t>is the part of the software systems, which users don't see on their screens.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bg-BG" b="1" dirty="0"/>
              <a:t> </a:t>
            </a:r>
            <a:r>
              <a:rPr lang="en-US" dirty="0"/>
              <a:t>provide concepts, frameworks, libraries and tools to build </a:t>
            </a:r>
            <a:r>
              <a:rPr lang="en-US" b="1" dirty="0"/>
              <a:t>business logic</a:t>
            </a:r>
            <a:r>
              <a:rPr lang="en-US" dirty="0"/>
              <a:t>, implement </a:t>
            </a:r>
            <a:r>
              <a:rPr lang="en-US" b="1" dirty="0"/>
              <a:t>data processing </a:t>
            </a:r>
            <a:r>
              <a:rPr lang="en-US" dirty="0"/>
              <a:t>and </a:t>
            </a:r>
            <a:r>
              <a:rPr lang="en-US" b="1" dirty="0"/>
              <a:t>data storage </a:t>
            </a:r>
            <a:r>
              <a:rPr lang="en-US" dirty="0"/>
              <a:t>and expos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en-US" b="1" dirty="0"/>
              <a:t>programming interfaces </a:t>
            </a:r>
            <a:r>
              <a:rPr lang="en-US" dirty="0"/>
              <a:t>(APIs) for the front-end.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back-end</a:t>
            </a:r>
            <a:r>
              <a:rPr lang="en-US" dirty="0"/>
              <a:t> is </a:t>
            </a:r>
            <a:r>
              <a:rPr lang="en-US" b="1" dirty="0"/>
              <a:t>the server-side </a:t>
            </a:r>
            <a:r>
              <a:rPr lang="en-US" dirty="0"/>
              <a:t>part of the applications, where users and their data are stored and processed.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most important </a:t>
            </a:r>
            <a:r>
              <a:rPr lang="en-US" b="1" dirty="0"/>
              <a:t>principles and concepts from back-end </a:t>
            </a:r>
            <a:r>
              <a:rPr lang="en-US" b="1" dirty="0" err="1"/>
              <a:t>devlopment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Back-end technologies </a:t>
            </a:r>
            <a:r>
              <a:rPr lang="en-US" dirty="0"/>
              <a:t>are the technologies, platforms and frameworks, which run at </a:t>
            </a:r>
            <a:r>
              <a:rPr lang="en-US" b="1" dirty="0"/>
              <a:t>server-side</a:t>
            </a:r>
            <a:r>
              <a:rPr lang="en-US" dirty="0"/>
              <a:t> part of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</a:t>
            </a:r>
            <a:r>
              <a:rPr lang="en-US" b="1" dirty="0"/>
              <a:t>server-side </a:t>
            </a:r>
            <a:r>
              <a:rPr lang="en-US" b="0" dirty="0"/>
              <a:t>software components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implement logic and processing</a:t>
            </a:r>
            <a:r>
              <a:rPr lang="en-US" sz="1200" b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which are not related to the user interface.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bg-BG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 concepts, frameworks, libraries and tools to build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business logic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implement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processing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 storage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and expos</a:t>
            </a:r>
            <a:r>
              <a:rPr lang="bg-BG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е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programming interfaces 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APIs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for the front-end.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Let's look at some of these </a:t>
            </a:r>
            <a:r>
              <a:rPr lang="en-US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back-end technologies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Data management </a:t>
            </a:r>
            <a:r>
              <a:rPr lang="en-US" dirty="0"/>
              <a:t>technologies, </a:t>
            </a:r>
            <a:r>
              <a:rPr lang="en-US" b="1" dirty="0"/>
              <a:t>databases</a:t>
            </a:r>
            <a:r>
              <a:rPr lang="en-US" dirty="0"/>
              <a:t> and </a:t>
            </a:r>
            <a:r>
              <a:rPr lang="en-US" b="1" dirty="0"/>
              <a:t>ORM frameworks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MySQL, PostgreSQL, Entity Framework and Hibernate.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Backend </a:t>
            </a:r>
            <a:r>
              <a:rPr lang="en-US" b="1" dirty="0"/>
              <a:t>Web frameworks </a:t>
            </a:r>
            <a:r>
              <a:rPr lang="en-US" dirty="0"/>
              <a:t>and </a:t>
            </a:r>
            <a:r>
              <a:rPr lang="en-US" b="1" dirty="0"/>
              <a:t>MVC</a:t>
            </a:r>
            <a:r>
              <a:rPr lang="en-US" dirty="0"/>
              <a:t> frameworks,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such as Spring MVC, Django and ASP.NET MVC.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REST API </a:t>
            </a:r>
            <a:r>
              <a:rPr lang="en-US" dirty="0"/>
              <a:t>frameworks, </a:t>
            </a:r>
            <a:r>
              <a:rPr lang="en-US" b="1" dirty="0"/>
              <a:t>reactive</a:t>
            </a:r>
            <a:r>
              <a:rPr lang="en-US" dirty="0"/>
              <a:t> APIs, and other services and APIs,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as ASP.NET Web API, Flask-RESTful and 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RxJava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Microservices</a:t>
            </a:r>
            <a:r>
              <a:rPr lang="bg-BG" dirty="0"/>
              <a:t>, </a:t>
            </a:r>
            <a:r>
              <a:rPr lang="en-US" b="1" dirty="0"/>
              <a:t>containers</a:t>
            </a:r>
            <a:r>
              <a:rPr lang="en-US" dirty="0"/>
              <a:t> and </a:t>
            </a:r>
            <a:r>
              <a:rPr lang="en-US" b="1" dirty="0"/>
              <a:t>cloud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such as Docker images in Azure and Amazon AWS.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these </a:t>
            </a:r>
            <a:r>
              <a:rPr lang="en-US" b="1" dirty="0"/>
              <a:t>back-end technologies </a:t>
            </a:r>
            <a:r>
              <a:rPr lang="en-US" b="0" dirty="0"/>
              <a:t>are available with: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different </a:t>
            </a:r>
            <a:r>
              <a:rPr lang="en-US" b="1" dirty="0"/>
              <a:t>programming languages </a:t>
            </a:r>
            <a:r>
              <a:rPr lang="en-US" b="0" dirty="0"/>
              <a:t>(such as C#, Java, JavaScript, Python, PHP, C++, Go, Swift and others)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development platforms </a:t>
            </a:r>
            <a:r>
              <a:rPr lang="en-US" b="0" dirty="0"/>
              <a:t>(such as .NET Core, Java EE, Node.js and others).</a:t>
            </a:r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Back-end developers</a:t>
            </a:r>
            <a:r>
              <a:rPr lang="en-US" dirty="0"/>
              <a:t> play an important role in software development.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They work on the </a:t>
            </a:r>
            <a:r>
              <a:rPr lang="en-US" b="1" dirty="0"/>
              <a:t>server-side</a:t>
            </a:r>
            <a:r>
              <a:rPr lang="en-US" dirty="0"/>
              <a:t> of software systems.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popular profession </a:t>
            </a:r>
            <a:r>
              <a:rPr lang="en-US" dirty="0"/>
              <a:t>in the software industry.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Back-end developers deal with the </a:t>
            </a:r>
            <a:r>
              <a:rPr lang="en-US" b="1" dirty="0"/>
              <a:t>business logic</a:t>
            </a:r>
            <a:r>
              <a:rPr lang="en-US" dirty="0"/>
              <a:t>, </a:t>
            </a:r>
            <a:r>
              <a:rPr lang="en-US" b="1" dirty="0"/>
              <a:t>data processing</a:t>
            </a:r>
            <a:r>
              <a:rPr lang="en-US" dirty="0"/>
              <a:t>, </a:t>
            </a:r>
            <a:r>
              <a:rPr lang="en-US" b="1" dirty="0"/>
              <a:t>data storage</a:t>
            </a:r>
            <a:r>
              <a:rPr lang="en-US" dirty="0"/>
              <a:t> and service </a:t>
            </a:r>
            <a:r>
              <a:rPr lang="en-US" b="1" dirty="0"/>
              <a:t>APIs</a:t>
            </a:r>
            <a:r>
              <a:rPr lang="en-US" b="0" dirty="0"/>
              <a:t>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They use </a:t>
            </a:r>
            <a:r>
              <a:rPr lang="en-US" b="1" dirty="0"/>
              <a:t>database</a:t>
            </a:r>
            <a:r>
              <a:rPr lang="en-US" b="0" dirty="0"/>
              <a:t> servers, backend </a:t>
            </a:r>
            <a:r>
              <a:rPr lang="en-US" b="1" dirty="0"/>
              <a:t>platforms</a:t>
            </a:r>
            <a:r>
              <a:rPr lang="en-US" b="0" dirty="0"/>
              <a:t>, </a:t>
            </a:r>
            <a:r>
              <a:rPr lang="en-US" b="1" dirty="0"/>
              <a:t>application servers</a:t>
            </a:r>
            <a:r>
              <a:rPr lang="en-US" b="0" dirty="0"/>
              <a:t>, </a:t>
            </a:r>
            <a:r>
              <a:rPr lang="en-US" b="1" dirty="0"/>
              <a:t>containers</a:t>
            </a:r>
            <a:r>
              <a:rPr lang="en-US" b="0" dirty="0"/>
              <a:t>, </a:t>
            </a:r>
            <a:r>
              <a:rPr lang="en-US" b="1" dirty="0"/>
              <a:t>cloud </a:t>
            </a:r>
            <a:r>
              <a:rPr lang="en-US" b="0" dirty="0"/>
              <a:t>environments and many other back-end technologies and tools.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back-end components </a:t>
            </a:r>
            <a:r>
              <a:rPr lang="en-US" dirty="0"/>
              <a:t>are often deployed as </a:t>
            </a:r>
            <a:r>
              <a:rPr lang="en-US" b="1" dirty="0"/>
              <a:t>containers </a:t>
            </a:r>
            <a:r>
              <a:rPr lang="en-US" dirty="0"/>
              <a:t>in a </a:t>
            </a:r>
            <a:r>
              <a:rPr lang="en-US" b="1" dirty="0"/>
              <a:t>cloud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or are built specifically for certain </a:t>
            </a:r>
            <a:r>
              <a:rPr lang="en-US" b="1" dirty="0"/>
              <a:t>cloud platform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back-end developers often deal with </a:t>
            </a:r>
            <a:r>
              <a:rPr lang="en-US" b="1" dirty="0"/>
              <a:t>cloud</a:t>
            </a:r>
            <a:r>
              <a:rPr lang="en-US" dirty="0"/>
              <a:t> and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Now, let's look at details about </a:t>
            </a:r>
            <a:r>
              <a:rPr lang="en-US" b="1" dirty="0"/>
              <a:t>databases</a:t>
            </a:r>
            <a:r>
              <a:rPr lang="en-US" dirty="0"/>
              <a:t>, </a:t>
            </a:r>
            <a:r>
              <a:rPr lang="en-US" b="1" dirty="0"/>
              <a:t>ORM systems</a:t>
            </a:r>
            <a:r>
              <a:rPr lang="en-US" dirty="0"/>
              <a:t>, </a:t>
            </a:r>
            <a:r>
              <a:rPr lang="en-US" b="1" dirty="0"/>
              <a:t>MVC frameworks</a:t>
            </a:r>
            <a:r>
              <a:rPr lang="en-US" dirty="0"/>
              <a:t>, </a:t>
            </a:r>
            <a:r>
              <a:rPr lang="en-US" b="1" dirty="0"/>
              <a:t>containers</a:t>
            </a:r>
            <a:r>
              <a:rPr lang="en-US" dirty="0"/>
              <a:t>, and </a:t>
            </a:r>
            <a:r>
              <a:rPr lang="en-US" b="1" dirty="0"/>
              <a:t>operating systems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Databases</a:t>
            </a:r>
            <a:r>
              <a:rPr lang="en-US" dirty="0"/>
              <a:t> hold and manage data in the back-end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Almost all software systems use a </a:t>
            </a:r>
            <a:r>
              <a:rPr lang="en-US" b="1" dirty="0"/>
              <a:t>database</a:t>
            </a:r>
            <a:r>
              <a:rPr lang="en-US" dirty="0"/>
              <a:t> in some 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 data </a:t>
            </a:r>
            <a:r>
              <a:rPr lang="en-US" dirty="0"/>
              <a:t>in database systems is organized in </a:t>
            </a:r>
            <a:r>
              <a:rPr lang="en-US" b="1" dirty="0"/>
              <a:t>tables</a:t>
            </a:r>
            <a:r>
              <a:rPr lang="en-US" dirty="0"/>
              <a:t> (holding rows), </a:t>
            </a:r>
            <a:r>
              <a:rPr lang="en-US" b="1" dirty="0"/>
              <a:t>collections</a:t>
            </a:r>
            <a:r>
              <a:rPr lang="en-US" dirty="0"/>
              <a:t> (holding objects), </a:t>
            </a:r>
            <a:r>
              <a:rPr lang="en-US" b="1" dirty="0"/>
              <a:t>key-value pairs </a:t>
            </a:r>
            <a:r>
              <a:rPr lang="en-US" dirty="0"/>
              <a:t>or other structures.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software, which manages, retrieves and manipulates data in a database, is called </a:t>
            </a:r>
            <a:r>
              <a:rPr lang="en-US" b="1" dirty="0"/>
              <a:t>DBMS</a:t>
            </a:r>
            <a:r>
              <a:rPr lang="en-US" dirty="0"/>
              <a:t> (</a:t>
            </a:r>
            <a:r>
              <a:rPr lang="en-US" b="1" dirty="0"/>
              <a:t>database management system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Examples of </a:t>
            </a:r>
            <a:r>
              <a:rPr lang="en-US" b="1" dirty="0"/>
              <a:t>DBMS systems </a:t>
            </a:r>
            <a:r>
              <a:rPr lang="en-US" dirty="0"/>
              <a:t>are MySQL, MongoDB, Redis, Azure Cosmos DB,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PostgreSQL, MS SQL Server, SQLite, Elasticsearch and thousands more.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DBMS systems 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are responsible for: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definition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creating and deleting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databases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creating and modifying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collections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tables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or other sets of data records or documents and defining their structure, fields and data format;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retrieval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retrieving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querying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data, searching data, filtering data, extracting data, combining data, aggregating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manipulation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inserting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new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modifying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data,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deleting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 existing data;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Data administration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: users, roles and access control, concurrency control, monitoring, replication, backup and recovery and others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Modern software systems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/>
              </a:rPr>
              <a:t>use a DBMS system to manage data</a:t>
            </a:r>
            <a:r>
              <a:rPr lang="en-US" b="0" dirty="0">
                <a:solidFill>
                  <a:srgbClr val="000000"/>
                </a:solidFill>
                <a:effectLst/>
                <a:latin typeface="Proxima Nova"/>
              </a:rPr>
              <a:t>, instead of implementing the data management internally.</a:t>
            </a:r>
          </a:p>
          <a:p>
            <a:endParaRPr lang="en-US" b="1" dirty="0"/>
          </a:p>
          <a:p>
            <a:r>
              <a:rPr lang="en-US" b="1" dirty="0"/>
              <a:t>Relational databases</a:t>
            </a:r>
            <a:r>
              <a:rPr lang="en-US" dirty="0"/>
              <a:t> organize data in </a:t>
            </a:r>
            <a:r>
              <a:rPr lang="en-US" b="1" dirty="0"/>
              <a:t>tables and 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an e-commerce software could have a </a:t>
            </a:r>
            <a:r>
              <a:rPr lang="en-US" b="1" dirty="0"/>
              <a:t>table </a:t>
            </a:r>
            <a:r>
              <a:rPr lang="en-US" b="0" dirty="0"/>
              <a:t>holding the </a:t>
            </a:r>
            <a:r>
              <a:rPr lang="en-US" b="1" dirty="0"/>
              <a:t>products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Each </a:t>
            </a:r>
            <a:r>
              <a:rPr lang="en-US" b="1" dirty="0"/>
              <a:t>table row</a:t>
            </a:r>
            <a:r>
              <a:rPr lang="en-US" b="0" dirty="0"/>
              <a:t> could hold product id, product name, description, vendor, and price.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Some tables in the RDBMS system maintain </a:t>
            </a:r>
            <a:r>
              <a:rPr lang="en-US" b="1" dirty="0"/>
              <a:t>relationships </a:t>
            </a:r>
            <a:r>
              <a:rPr lang="en-US" b="0" dirty="0"/>
              <a:t>between them.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</a:t>
            </a:r>
            <a:r>
              <a:rPr lang="en-US" b="1" dirty="0"/>
              <a:t>one </a:t>
            </a:r>
            <a:r>
              <a:rPr lang="en-US" b="1" i="1" dirty="0"/>
              <a:t>vendor </a:t>
            </a:r>
            <a:r>
              <a:rPr lang="en-US" b="1" dirty="0"/>
              <a:t>has many related </a:t>
            </a:r>
            <a:r>
              <a:rPr lang="en-US" b="1" i="1" dirty="0"/>
              <a:t>products</a:t>
            </a:r>
            <a:r>
              <a:rPr lang="en-US" b="0" dirty="0"/>
              <a:t> and each </a:t>
            </a:r>
            <a:r>
              <a:rPr lang="en-US" b="1" i="1" dirty="0"/>
              <a:t>product </a:t>
            </a:r>
            <a:r>
              <a:rPr lang="en-US" b="1" dirty="0"/>
              <a:t>has a </a:t>
            </a:r>
            <a:r>
              <a:rPr lang="en-US" b="1" i="1" dirty="0"/>
              <a:t>vendor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is called "</a:t>
            </a:r>
            <a:r>
              <a:rPr lang="en-US" b="1" i="1" dirty="0"/>
              <a:t>one-to-many relationship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relational database the </a:t>
            </a:r>
            <a:r>
              <a:rPr lang="en-US" b="1" i="1" dirty="0"/>
              <a:t>SQL </a:t>
            </a:r>
            <a:r>
              <a:rPr lang="en-US" b="1" dirty="0"/>
              <a:t>language </a:t>
            </a:r>
            <a:r>
              <a:rPr lang="en-US" b="0" dirty="0"/>
              <a:t>is used to</a:t>
            </a:r>
            <a:r>
              <a:rPr lang="en-US" dirty="0"/>
              <a:t> query and modify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SQL </a:t>
            </a:r>
            <a:r>
              <a:rPr lang="en-US" dirty="0"/>
              <a:t>(structured query language) is standard database query and manipulation language.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support simple and more complex </a:t>
            </a:r>
            <a:r>
              <a:rPr lang="en-US" b="1" dirty="0"/>
              <a:t>commands</a:t>
            </a:r>
            <a:r>
              <a:rPr lang="en-US" dirty="0"/>
              <a:t>, such as "</a:t>
            </a:r>
            <a:r>
              <a:rPr lang="en-US" b="1" dirty="0"/>
              <a:t>SELECT name, price FROM products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software packages, which manage relational databases, are called "RDBMS – relational database management systems".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RDBMS system are </a:t>
            </a:r>
            <a:r>
              <a:rPr lang="en-US" b="1" dirty="0"/>
              <a:t>MySQL</a:t>
            </a:r>
            <a:r>
              <a:rPr lang="en-US" dirty="0"/>
              <a:t>, </a:t>
            </a:r>
            <a:r>
              <a:rPr lang="en-US" b="1" dirty="0"/>
              <a:t>PostgreSQL</a:t>
            </a:r>
            <a:r>
              <a:rPr lang="en-US" dirty="0"/>
              <a:t>, </a:t>
            </a:r>
            <a:r>
              <a:rPr lang="en-US" b="1" dirty="0"/>
              <a:t>MS SQL Server</a:t>
            </a:r>
            <a:r>
              <a:rPr lang="en-US" dirty="0"/>
              <a:t>, </a:t>
            </a:r>
            <a:r>
              <a:rPr lang="en-US" b="1" dirty="0"/>
              <a:t>Oracle Database </a:t>
            </a:r>
            <a:r>
              <a:rPr lang="en-US" dirty="0"/>
              <a:t>and </a:t>
            </a:r>
            <a:r>
              <a:rPr lang="en-US" b="1" dirty="0"/>
              <a:t>Web SQL </a:t>
            </a:r>
            <a:r>
              <a:rPr lang="en-US" b="0" dirty="0"/>
              <a:t>(in the HTML5 platform).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and SQL </a:t>
            </a:r>
            <a:r>
              <a:rPr lang="en-US" dirty="0"/>
              <a:t>in the database modules and courses in the end-to-end software engineering training program </a:t>
            </a:r>
            <a:r>
              <a:rPr lang="en-US" b="1" dirty="0"/>
              <a:t>at SoftUni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NoSQL databases </a:t>
            </a:r>
            <a:r>
              <a:rPr lang="en-US" dirty="0"/>
              <a:t>hold </a:t>
            </a:r>
            <a:r>
              <a:rPr lang="en-US" b="1" dirty="0"/>
              <a:t>collections of documents</a:t>
            </a:r>
            <a:r>
              <a:rPr lang="en-US" dirty="0"/>
              <a:t> or </a:t>
            </a:r>
            <a:r>
              <a:rPr lang="en-US" b="1" dirty="0"/>
              <a:t>key-value pairs</a:t>
            </a:r>
            <a:r>
              <a:rPr lang="bg-BG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(like MongoDB) manage collections of documents (</a:t>
            </a:r>
            <a:r>
              <a:rPr lang="en-US" b="0" i="0" dirty="0"/>
              <a:t>such as </a:t>
            </a:r>
            <a:r>
              <a:rPr lang="en-US" b="1" i="1" dirty="0"/>
              <a:t>products</a:t>
            </a:r>
            <a:r>
              <a:rPr lang="en-US" b="0" dirty="0"/>
              <a:t> or </a:t>
            </a:r>
            <a:r>
              <a:rPr lang="en-US" b="1" i="1" dirty="0"/>
              <a:t>vendors</a:t>
            </a:r>
            <a:r>
              <a:rPr lang="en-US" b="0" dirty="0"/>
              <a:t>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where each document has a set of </a:t>
            </a:r>
            <a:r>
              <a:rPr lang="en-US" b="1" dirty="0"/>
              <a:t>properties</a:t>
            </a:r>
            <a:r>
              <a:rPr lang="en-US" b="0" dirty="0"/>
              <a:t> (like name, price and description</a:t>
            </a:r>
            <a:r>
              <a:rPr lang="bg-BG" b="0" dirty="0"/>
              <a:t>)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Document databases </a:t>
            </a:r>
            <a:r>
              <a:rPr lang="en-US" b="0" dirty="0"/>
              <a:t>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retrieving </a:t>
            </a:r>
            <a:r>
              <a:rPr lang="en-US" b="0" dirty="0"/>
              <a:t>and </a:t>
            </a:r>
            <a:r>
              <a:rPr lang="en-US" b="1" dirty="0"/>
              <a:t>querying</a:t>
            </a:r>
            <a:r>
              <a:rPr lang="en-US" b="0" dirty="0"/>
              <a:t> document collections,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creating</a:t>
            </a:r>
            <a:r>
              <a:rPr lang="en-US" b="0" dirty="0"/>
              <a:t>, </a:t>
            </a:r>
            <a:r>
              <a:rPr lang="en-US" b="1" dirty="0"/>
              <a:t>modifying</a:t>
            </a:r>
            <a:r>
              <a:rPr lang="en-US" b="0" dirty="0"/>
              <a:t> and </a:t>
            </a:r>
            <a:r>
              <a:rPr lang="en-US" b="1" dirty="0"/>
              <a:t>deleting</a:t>
            </a:r>
            <a:r>
              <a:rPr lang="en-US" b="0" dirty="0"/>
              <a:t> documents.</a:t>
            </a:r>
            <a:endParaRPr lang="bg-BG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</a:t>
            </a:r>
            <a:r>
              <a:rPr lang="en-US" b="1" dirty="0"/>
              <a:t>document-based NoSQL databases</a:t>
            </a:r>
            <a:r>
              <a:rPr lang="en-US" b="0" dirty="0"/>
              <a:t> are</a:t>
            </a:r>
            <a:r>
              <a:rPr lang="en-US" dirty="0"/>
              <a:t> </a:t>
            </a:r>
            <a:r>
              <a:rPr lang="en-US" b="1" dirty="0"/>
              <a:t>MongoDB</a:t>
            </a:r>
            <a:r>
              <a:rPr lang="bg-BG" dirty="0"/>
              <a:t> </a:t>
            </a:r>
            <a:r>
              <a:rPr lang="en-US" dirty="0"/>
              <a:t>and </a:t>
            </a:r>
            <a:r>
              <a:rPr lang="en-US" b="1" noProof="1"/>
              <a:t>IndexedDB</a:t>
            </a:r>
            <a:r>
              <a:rPr lang="en-US" noProof="1"/>
              <a:t> </a:t>
            </a:r>
            <a:r>
              <a:rPr lang="en-US" dirty="0"/>
              <a:t>in the HTML5 platform.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Key-value pair databases</a:t>
            </a:r>
            <a:r>
              <a:rPr lang="en-US" dirty="0"/>
              <a:t>, such as </a:t>
            </a:r>
            <a:r>
              <a:rPr lang="en-US" b="1" dirty="0"/>
              <a:t>Redis</a:t>
            </a:r>
            <a:r>
              <a:rPr lang="en-US" dirty="0"/>
              <a:t> and </a:t>
            </a:r>
            <a:r>
              <a:rPr lang="en-US" b="1" i="0" dirty="0">
                <a:effectLst/>
                <a:latin typeface="arial" panose="020B0604020202020204" pitchFamily="34" charset="0"/>
              </a:rPr>
              <a:t>Amazon DynamoDB</a:t>
            </a:r>
            <a:r>
              <a:rPr lang="en-US" b="0" i="0" dirty="0">
                <a:effectLst/>
                <a:latin typeface="arial" panose="020B0604020202020204" pitchFamily="34" charset="0"/>
              </a:rPr>
              <a:t>, store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keys mapped to values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pair structures </a:t>
            </a:r>
            <a:r>
              <a:rPr lang="en-US" b="0" i="0" dirty="0">
                <a:effectLst/>
                <a:latin typeface="arial" panose="020B0604020202020204" pitchFamily="34" charset="0"/>
              </a:rPr>
              <a:t>are also known as 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1" i="1" dirty="0">
                <a:effectLst/>
                <a:latin typeface="arial" panose="020B0604020202020204" pitchFamily="34" charset="0"/>
              </a:rPr>
              <a:t>dictionaries</a:t>
            </a:r>
            <a:r>
              <a:rPr lang="bg-BG" b="0" i="0" dirty="0">
                <a:effectLst/>
                <a:latin typeface="arial" panose="020B0604020202020204" pitchFamily="34" charset="0"/>
              </a:rPr>
              <a:t>"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support </a:t>
            </a:r>
            <a:r>
              <a:rPr lang="en-US" b="1" i="0" dirty="0">
                <a:effectLst/>
                <a:latin typeface="arial" panose="020B0604020202020204" pitchFamily="34" charset="0"/>
              </a:rPr>
              <a:t>fast "search by key</a:t>
            </a:r>
            <a:r>
              <a:rPr lang="en-US" b="0" i="0" dirty="0">
                <a:effectLst/>
                <a:latin typeface="arial" panose="020B0604020202020204" pitchFamily="34" charset="0"/>
              </a:rPr>
              <a:t>" operation,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but storing collections of data is less flexible.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Key-value data storage </a:t>
            </a:r>
            <a:r>
              <a:rPr lang="en-US" b="0" i="0" dirty="0">
                <a:effectLst/>
                <a:latin typeface="arial" panose="020B0604020202020204" pitchFamily="34" charset="0"/>
              </a:rPr>
              <a:t>systems are good for organizing simple data</a:t>
            </a:r>
            <a:r>
              <a:rPr lang="bg-BG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For example, a </a:t>
            </a:r>
            <a:r>
              <a:rPr lang="en-US" b="1" i="1" dirty="0">
                <a:effectLst/>
                <a:latin typeface="arial" panose="020B0604020202020204" pitchFamily="34" charset="0"/>
              </a:rPr>
              <a:t>phonebook </a:t>
            </a:r>
            <a:r>
              <a:rPr lang="en-US" b="0" i="0" dirty="0">
                <a:effectLst/>
                <a:latin typeface="arial" panose="020B0604020202020204" pitchFamily="34" charset="0"/>
              </a:rPr>
              <a:t>can be stored in a </a:t>
            </a:r>
            <a:r>
              <a:rPr lang="en-US" b="1" i="0" dirty="0">
                <a:effectLst/>
                <a:latin typeface="arial" panose="020B0604020202020204" pitchFamily="34" charset="0"/>
              </a:rPr>
              <a:t>key-value store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</a:rPr>
              <a:t>Database systems </a:t>
            </a:r>
            <a:r>
              <a:rPr lang="en-US" dirty="0">
                <a:effectLst/>
              </a:rPr>
              <a:t>are an important component of most modern software systems,</a:t>
            </a:r>
          </a:p>
          <a:p>
            <a:pPr marL="171450" indent="-1714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and therefore software engineers must have at least </a:t>
            </a:r>
            <a:r>
              <a:rPr lang="en-US" b="1" dirty="0">
                <a:effectLst/>
              </a:rPr>
              <a:t>basic database skills</a:t>
            </a:r>
            <a:r>
              <a:rPr lang="en-US" dirty="0">
                <a:effectLst/>
              </a:rPr>
              <a:t>.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0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the concept of </a:t>
            </a:r>
            <a:r>
              <a:rPr lang="en-US" b="1" dirty="0"/>
              <a:t>database systems</a:t>
            </a:r>
            <a:r>
              <a:rPr lang="en-US" dirty="0"/>
              <a:t>, we shall take an </a:t>
            </a:r>
            <a:r>
              <a:rPr lang="en-US" b="1" dirty="0"/>
              <a:t>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a relational database system (</a:t>
            </a:r>
            <a:r>
              <a:rPr lang="en-US" b="1" dirty="0"/>
              <a:t>RDBMS</a:t>
            </a:r>
            <a:r>
              <a:rPr lang="en-US" dirty="0"/>
              <a:t>), embedded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SQL </a:t>
            </a:r>
            <a:r>
              <a:rPr lang="en-US" dirty="0"/>
              <a:t>is part of the </a:t>
            </a:r>
            <a:r>
              <a:rPr lang="en-US" b="1" dirty="0"/>
              <a:t>HTML5 platform</a:t>
            </a:r>
            <a:r>
              <a:rPr lang="bg-BG" dirty="0"/>
              <a:t>, </a:t>
            </a:r>
            <a:r>
              <a:rPr lang="en-US" dirty="0"/>
              <a:t>which is used to build front-end apps using HTML + CSS + JavaScript.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is fully functional </a:t>
            </a:r>
            <a:r>
              <a:rPr lang="en-US" b="1" dirty="0"/>
              <a:t>RDBMS system</a:t>
            </a:r>
            <a:r>
              <a:rPr lang="en-US" dirty="0"/>
              <a:t>, which runs at the </a:t>
            </a:r>
            <a:r>
              <a:rPr lang="en-US" b="1" dirty="0"/>
              <a:t>client-side</a:t>
            </a:r>
            <a:r>
              <a:rPr lang="en-US" b="0" dirty="0"/>
              <a:t> (in the Web browsers of Internet users).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Web front-end developers can use </a:t>
            </a:r>
            <a:r>
              <a:rPr lang="en-US" b="1" dirty="0"/>
              <a:t>Web SQL</a:t>
            </a:r>
            <a:r>
              <a:rPr lang="en-US" b="0" dirty="0"/>
              <a:t> to store local data in a structured format (as </a:t>
            </a:r>
            <a:r>
              <a:rPr lang="en-US" b="1" dirty="0"/>
              <a:t>database tables with relationships</a:t>
            </a:r>
            <a:r>
              <a:rPr lang="en-US" b="0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The database is </a:t>
            </a:r>
            <a:r>
              <a:rPr lang="en-US" b="1" dirty="0"/>
              <a:t>stored in the Web browser</a:t>
            </a:r>
            <a:r>
              <a:rPr lang="en-US" b="0" dirty="0"/>
              <a:t>, just like </a:t>
            </a:r>
            <a:r>
              <a:rPr lang="en-US" b="1" dirty="0"/>
              <a:t>cookies</a:t>
            </a:r>
            <a:r>
              <a:rPr lang="en-US" b="0" dirty="0"/>
              <a:t> and </a:t>
            </a:r>
            <a:r>
              <a:rPr lang="en-US" b="1" dirty="0"/>
              <a:t>cached images</a:t>
            </a:r>
            <a:r>
              <a:rPr lang="en-US" b="0" dirty="0"/>
              <a:t> are stored in the laptops and smartphones of Internet users.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Each Web app could create and manipulate a </a:t>
            </a:r>
            <a:r>
              <a:rPr lang="en-US" b="1" dirty="0"/>
              <a:t>local Web SQL database</a:t>
            </a:r>
            <a:r>
              <a:rPr lang="en-US" b="0" dirty="0"/>
              <a:t>.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28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this </a:t>
            </a:r>
            <a:r>
              <a:rPr lang="en-US" b="1" dirty="0"/>
              <a:t>live example of Web 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</a:t>
            </a:r>
            <a:r>
              <a:rPr lang="en-US" b="1" dirty="0"/>
              <a:t>open the live demo link</a:t>
            </a:r>
            <a:r>
              <a:rPr lang="en-US" b="0" dirty="0"/>
              <a:t>: </a:t>
            </a:r>
            <a:r>
              <a:rPr lang="en-US" b="0" dirty="0">
                <a:hlinkClick r:id="rId3"/>
              </a:rPr>
              <a:t>https://w3schools.com/sql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b="1" dirty="0"/>
              <a:t>free tutorial for SQL and databases</a:t>
            </a:r>
            <a:r>
              <a:rPr lang="en-US" b="0" dirty="0"/>
              <a:t>, available in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the </a:t>
            </a:r>
            <a:r>
              <a:rPr lang="en-US" b="1" dirty="0"/>
              <a:t>[Try it Yourself]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opens a </a:t>
            </a:r>
            <a:r>
              <a:rPr lang="en-US" b="1" dirty="0"/>
              <a:t>command window</a:t>
            </a:r>
            <a:r>
              <a:rPr lang="en-US" dirty="0"/>
              <a:t>, where we can type </a:t>
            </a:r>
            <a:r>
              <a:rPr lang="en-US" b="1" dirty="0"/>
              <a:t>SQL commands </a:t>
            </a:r>
            <a:r>
              <a:rPr lang="en-US" dirty="0"/>
              <a:t>and execute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default SQL command is "</a:t>
            </a:r>
            <a:r>
              <a:rPr lang="en-US" b="1" dirty="0"/>
              <a:t>SELECT * FROM Customers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execute is. We press the </a:t>
            </a:r>
            <a:r>
              <a:rPr lang="en-US" b="1" dirty="0"/>
              <a:t>[Run SQL]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table</a:t>
            </a:r>
            <a:r>
              <a:rPr lang="en-US" b="0" dirty="0"/>
              <a:t>, holding </a:t>
            </a:r>
            <a:r>
              <a:rPr lang="en-US" b="1" dirty="0"/>
              <a:t>records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modify the SQL query like this: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Country, City FROM Customers</a:t>
            </a:r>
            <a:r>
              <a:rPr lang="en-US" dirty="0"/>
              <a:t>"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</a:t>
            </a:r>
            <a:r>
              <a:rPr lang="en-US" b="1" dirty="0"/>
              <a:t>run it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result consists of the columns "</a:t>
            </a:r>
            <a:r>
              <a:rPr lang="en-US" b="1" dirty="0"/>
              <a:t>Country</a:t>
            </a:r>
            <a:r>
              <a:rPr lang="en-US" dirty="0"/>
              <a:t>" and "</a:t>
            </a:r>
            <a:r>
              <a:rPr lang="en-US" b="1" dirty="0"/>
              <a:t>City</a:t>
            </a:r>
            <a:r>
              <a:rPr lang="en-US" dirty="0"/>
              <a:t>" from the table "</a:t>
            </a:r>
            <a:r>
              <a:rPr lang="en-US" b="1" dirty="0"/>
              <a:t>Customers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also display the Products table by a similar SQL query: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SELECT * FROM Products</a:t>
            </a:r>
            <a:r>
              <a:rPr lang="en-US" dirty="0"/>
              <a:t>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Recall that in relational databases, </a:t>
            </a:r>
            <a:r>
              <a:rPr lang="en-US" b="1" dirty="0"/>
              <a:t>data is structured as tables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Let's see the tables </a:t>
            </a:r>
            <a:r>
              <a:rPr lang="en-US" dirty="0"/>
              <a:t>in our local Web SQL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press </a:t>
            </a:r>
            <a:r>
              <a:rPr lang="en-US" b="1" dirty="0"/>
              <a:t>[F12]</a:t>
            </a:r>
            <a:r>
              <a:rPr lang="en-US" dirty="0"/>
              <a:t> to open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go to the </a:t>
            </a:r>
            <a:r>
              <a:rPr lang="en-US" b="1" dirty="0"/>
              <a:t>[Application] </a:t>
            </a:r>
            <a:r>
              <a:rPr lang="en-US" dirty="0"/>
              <a:t>tab and choose </a:t>
            </a:r>
            <a:r>
              <a:rPr lang="en-US" b="1" dirty="0"/>
              <a:t>[Web SQL</a:t>
            </a:r>
            <a:r>
              <a:rPr lang="en-US" b="0" dirty="0"/>
              <a:t>] and open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browse the </a:t>
            </a:r>
            <a:r>
              <a:rPr lang="en-US" b="1" dirty="0"/>
              <a:t>tables and their data rows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This is an example of </a:t>
            </a:r>
            <a:r>
              <a:rPr lang="en-US" b="1" dirty="0"/>
              <a:t>relational database</a:t>
            </a:r>
            <a:r>
              <a:rPr lang="en-US" b="0" dirty="0"/>
              <a:t>: tables and relationships between the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on the </a:t>
            </a:r>
            <a:r>
              <a:rPr lang="en-US" b="1" dirty="0"/>
              <a:t>[Products] tables</a:t>
            </a:r>
            <a:r>
              <a:rPr lang="en-US" b="0" dirty="0"/>
              <a:t>. It holds product names, prices and other data about the products.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interesting point here is the </a:t>
            </a:r>
            <a:r>
              <a:rPr lang="en-US" b="1" noProof="1"/>
              <a:t>SupplierID</a:t>
            </a:r>
            <a:r>
              <a:rPr lang="en-US" b="1" dirty="0"/>
              <a:t> column</a:t>
            </a:r>
            <a:r>
              <a:rPr lang="en-US" b="0" dirty="0"/>
              <a:t>. It holds a </a:t>
            </a:r>
            <a:r>
              <a:rPr lang="en-US" b="1" dirty="0"/>
              <a:t>relationship</a:t>
            </a:r>
            <a:r>
              <a:rPr lang="en-US" b="0" dirty="0"/>
              <a:t> to the </a:t>
            </a:r>
            <a:r>
              <a:rPr lang="en-US" b="1" dirty="0"/>
              <a:t>[Supplier]</a:t>
            </a:r>
            <a:r>
              <a:rPr lang="en-US" b="0" dirty="0"/>
              <a:t> 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take </a:t>
            </a:r>
            <a:r>
              <a:rPr lang="en-US" b="1" dirty="0"/>
              <a:t>the product "Tofu"</a:t>
            </a:r>
            <a:r>
              <a:rPr lang="en-US" dirty="0"/>
              <a:t> (line 14).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noProof="1"/>
              <a:t>SupplierID = 6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this supplier?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check in the </a:t>
            </a:r>
            <a:r>
              <a:rPr lang="en-US" b="1" dirty="0"/>
              <a:t>table [Suppliers]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"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Mayumi's</a:t>
            </a:r>
            <a:r>
              <a:rPr lang="en-US" dirty="0"/>
              <a:t>" from Osaka, Japan.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hope you now have an idea</a:t>
            </a:r>
            <a:r>
              <a:rPr lang="en-US" b="1" dirty="0"/>
              <a:t> what is a database</a:t>
            </a:r>
            <a:r>
              <a:rPr lang="en-US" dirty="0"/>
              <a:t>, what is a </a:t>
            </a:r>
            <a:r>
              <a:rPr lang="en-US" b="1" dirty="0"/>
              <a:t>table</a:t>
            </a:r>
            <a:r>
              <a:rPr lang="en-US" dirty="0"/>
              <a:t> and </a:t>
            </a:r>
            <a:r>
              <a:rPr lang="en-US" b="1" dirty="0"/>
              <a:t>relationship</a:t>
            </a:r>
            <a:r>
              <a:rPr lang="en-US" dirty="0"/>
              <a:t> with another table and how data is organized in databases.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learn more about databases </a:t>
            </a:r>
            <a:r>
              <a:rPr lang="en-US" dirty="0"/>
              <a:t>in the database modules and training courses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5969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Back-end development concepts </a:t>
            </a:r>
            <a:r>
              <a:rPr lang="en-US" sz="3600" dirty="0"/>
              <a:t>and technologies, including the following: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Databases</a:t>
            </a:r>
            <a:r>
              <a:rPr lang="en-US" sz="3600" dirty="0"/>
              <a:t>, relational and non-relational, database management systems (</a:t>
            </a:r>
            <a:r>
              <a:rPr lang="en-US" sz="3600" b="1" dirty="0"/>
              <a:t>DBMS</a:t>
            </a:r>
            <a:r>
              <a:rPr lang="en-US" sz="3600" dirty="0"/>
              <a:t>), and the SQL language</a:t>
            </a:r>
          </a:p>
          <a:p>
            <a:pPr marL="6372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Object-relational mapping frameworks (</a:t>
            </a:r>
            <a:r>
              <a:rPr lang="en-US" sz="3600" b="1" dirty="0"/>
              <a:t>ORMs</a:t>
            </a:r>
            <a:r>
              <a:rPr lang="en-US" sz="3600" dirty="0"/>
              <a:t>) for simplified database access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Model-View-Controller (</a:t>
            </a:r>
            <a:r>
              <a:rPr lang="en-US" sz="3600" b="1" dirty="0"/>
              <a:t>MVC</a:t>
            </a:r>
            <a:r>
              <a:rPr lang="en-US" sz="3600" dirty="0"/>
              <a:t>) pattern for structuring back-end Web apps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Virtualization</a:t>
            </a:r>
            <a:r>
              <a:rPr lang="en-US" sz="3600" dirty="0"/>
              <a:t> technologies, </a:t>
            </a:r>
            <a:r>
              <a:rPr lang="en-US" sz="3600" b="1" dirty="0"/>
              <a:t>cloud</a:t>
            </a:r>
            <a:r>
              <a:rPr lang="en-US" sz="3600" dirty="0"/>
              <a:t> infrastructure, technologies, platforms and services, </a:t>
            </a:r>
            <a:r>
              <a:rPr lang="en-US" sz="3600" b="1" dirty="0"/>
              <a:t>containers</a:t>
            </a:r>
            <a:r>
              <a:rPr lang="en-US" sz="3600" dirty="0"/>
              <a:t> and Docker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Operating systems</a:t>
            </a:r>
            <a:r>
              <a:rPr lang="en-US" sz="3600" dirty="0"/>
              <a:t>, processes, task scheduler, file systems, and the </a:t>
            </a:r>
            <a:r>
              <a:rPr lang="en-US" sz="3600" b="1" dirty="0"/>
              <a:t>Linux shell</a:t>
            </a:r>
            <a:r>
              <a:rPr lang="en-US" sz="3600" b="0" dirty="0"/>
              <a:t>, shell commands and scripts</a:t>
            </a:r>
            <a:endParaRPr lang="en-US" sz="3600" b="1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36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Embedded systems</a:t>
            </a:r>
            <a:r>
              <a:rPr lang="en-US" sz="3600" dirty="0"/>
              <a:t>, microcontrollers, connected devices and Internet of things (</a:t>
            </a:r>
            <a:r>
              <a:rPr lang="en-US" sz="3600" b="1" dirty="0"/>
              <a:t>IoT</a:t>
            </a:r>
            <a:r>
              <a:rPr lang="en-US" sz="3600" dirty="0"/>
              <a:t>)</a:t>
            </a:r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895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When we talk about databases, it is important to mention some </a:t>
            </a:r>
            <a:r>
              <a:rPr lang="en-US" b="1" dirty="0"/>
              <a:t>data access technologies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access technologies </a:t>
            </a:r>
            <a:r>
              <a:rPr lang="en-US" b="0" dirty="0"/>
              <a:t>connect programming </a:t>
            </a:r>
            <a:r>
              <a:rPr lang="en-US" b="1" dirty="0"/>
              <a:t>languages</a:t>
            </a:r>
            <a:r>
              <a:rPr lang="en-US" b="0" dirty="0"/>
              <a:t> with </a:t>
            </a:r>
            <a:r>
              <a:rPr lang="en-US" b="1" dirty="0"/>
              <a:t>database</a:t>
            </a:r>
            <a:r>
              <a:rPr lang="en-US" b="0" dirty="0"/>
              <a:t> systems.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These technologies allow creating databases, defining the data format, storing and manipulating data and retrieving data, using simple or more complex data queries or by executing SQL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the </a:t>
            </a:r>
            <a:r>
              <a:rPr lang="en-US" b="1" dirty="0"/>
              <a:t>JDBC </a:t>
            </a:r>
            <a:r>
              <a:rPr lang="en-US" b="0" dirty="0"/>
              <a:t>technology </a:t>
            </a:r>
            <a:r>
              <a:rPr lang="en-US" b="1" dirty="0"/>
              <a:t>connects Java programs to relational databases</a:t>
            </a:r>
            <a:r>
              <a:rPr lang="en-US" b="0" dirty="0"/>
              <a:t>, such as MySQL and PostgreSQL.</a:t>
            </a:r>
          </a:p>
          <a:p>
            <a:endParaRPr lang="en-US" b="1" dirty="0"/>
          </a:p>
          <a:p>
            <a:r>
              <a:rPr lang="en-US" b="1" dirty="0"/>
              <a:t>ORM frameworks</a:t>
            </a:r>
            <a:r>
              <a:rPr lang="en-US" dirty="0"/>
              <a:t> (object-relational mapping) allow </a:t>
            </a:r>
            <a:r>
              <a:rPr lang="en-US" b="1" dirty="0"/>
              <a:t>persisting objects in relational database.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ORM frameworks work by </a:t>
            </a:r>
            <a:r>
              <a:rPr lang="en-US" b="1" dirty="0"/>
              <a:t>mapping classes to database tables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 of executing </a:t>
            </a:r>
            <a:r>
              <a:rPr lang="en-US" b="1" dirty="0"/>
              <a:t>SQL commands</a:t>
            </a:r>
            <a:r>
              <a:rPr lang="en-US" dirty="0"/>
              <a:t>, when developers use ORM, they work with simple </a:t>
            </a:r>
            <a:r>
              <a:rPr lang="en-US" b="1" dirty="0"/>
              <a:t>data classes</a:t>
            </a:r>
            <a:r>
              <a:rPr lang="en-US" dirty="0"/>
              <a:t> and </a:t>
            </a:r>
            <a:r>
              <a:rPr lang="en-US" b="1" dirty="0"/>
              <a:t>APIs from the ORM framework</a:t>
            </a:r>
            <a:r>
              <a:rPr lang="en-US" dirty="0"/>
              <a:t> to handle the </a:t>
            </a:r>
            <a:r>
              <a:rPr lang="en-US" b="1" dirty="0"/>
              <a:t>CRUD operations </a:t>
            </a:r>
            <a:r>
              <a:rPr lang="en-US" dirty="0"/>
              <a:t>(create, read, update and delete), </a:t>
            </a:r>
            <a:r>
              <a:rPr lang="en-US" b="1" dirty="0"/>
              <a:t>query the database </a:t>
            </a:r>
            <a:r>
              <a:rPr lang="en-US" dirty="0"/>
              <a:t>and execute database-related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dramatically simplifies </a:t>
            </a:r>
            <a:r>
              <a:rPr lang="en-US" dirty="0"/>
              <a:t>the implementation of data access logic in software development.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Examples of </a:t>
            </a:r>
            <a:r>
              <a:rPr lang="en-US" b="1" dirty="0"/>
              <a:t>using ORM systems </a:t>
            </a:r>
            <a:r>
              <a:rPr lang="en-US" dirty="0"/>
              <a:t>are when we need to: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persist JavaScript objects in MySQL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Java objects in PostgreSQL database,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persist C# objects in MS SQL Server database.</a:t>
            </a:r>
          </a:p>
          <a:p>
            <a:endParaRPr lang="en-US" dirty="0"/>
          </a:p>
          <a:p>
            <a:r>
              <a:rPr lang="en-US" dirty="0"/>
              <a:t>These are a few examples of popular </a:t>
            </a:r>
            <a:r>
              <a:rPr lang="en-US" b="1" dirty="0"/>
              <a:t>ORM frameworks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Entity Framework</a:t>
            </a:r>
            <a:r>
              <a:rPr lang="en-US" dirty="0"/>
              <a:t>, which is the most popular ORM for the </a:t>
            </a:r>
            <a:r>
              <a:rPr lang="en-US" b="1" dirty="0"/>
              <a:t>C#</a:t>
            </a:r>
            <a:r>
              <a:rPr lang="en-US" dirty="0"/>
              <a:t> language and the .NET platform.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Hibernate </a:t>
            </a:r>
            <a:r>
              <a:rPr lang="en-US" dirty="0"/>
              <a:t>and </a:t>
            </a:r>
            <a:r>
              <a:rPr lang="en-US" b="1" dirty="0"/>
              <a:t>Java </a:t>
            </a:r>
            <a:r>
              <a:rPr lang="en-US" b="1" dirty="0" err="1"/>
              <a:t>Persistance</a:t>
            </a:r>
            <a:r>
              <a:rPr lang="en-US" b="1" dirty="0"/>
              <a:t> API (JPA)</a:t>
            </a:r>
            <a:r>
              <a:rPr lang="en-US" dirty="0"/>
              <a:t>, which are used as ORM frameworks in </a:t>
            </a:r>
            <a:r>
              <a:rPr lang="en-US" b="1" dirty="0"/>
              <a:t>Java </a:t>
            </a:r>
            <a:r>
              <a:rPr lang="en-US" dirty="0"/>
              <a:t>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Sequelize</a:t>
            </a:r>
            <a:r>
              <a:rPr lang="en-US" dirty="0"/>
              <a:t>, which is a popular server-side </a:t>
            </a:r>
            <a:r>
              <a:rPr lang="en-US" b="1" dirty="0"/>
              <a:t>JavaScript </a:t>
            </a:r>
            <a:r>
              <a:rPr lang="en-US" b="0" dirty="0"/>
              <a:t>ORM framework </a:t>
            </a:r>
            <a:r>
              <a:rPr lang="en-US" dirty="0"/>
              <a:t>for persisting JavaScript objects in relational databases.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SQLAlchemy</a:t>
            </a:r>
            <a:r>
              <a:rPr lang="en-US" dirty="0"/>
              <a:t>, which is a popular ORM framework for </a:t>
            </a:r>
            <a:r>
              <a:rPr lang="en-US" b="1" dirty="0"/>
              <a:t>Python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6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get a better idea of how </a:t>
            </a:r>
            <a:r>
              <a:rPr lang="en-US" b="1" dirty="0"/>
              <a:t>ORM frameworks </a:t>
            </a:r>
            <a:r>
              <a:rPr lang="en-US" dirty="0"/>
              <a:t>work, I have prepared for you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 we use a local </a:t>
            </a:r>
            <a:r>
              <a:rPr lang="en-US" b="1" dirty="0"/>
              <a:t>Web SQL database</a:t>
            </a:r>
            <a:r>
              <a:rPr lang="en-US" dirty="0"/>
              <a:t> to hold </a:t>
            </a:r>
            <a:r>
              <a:rPr lang="en-US" b="1" dirty="0"/>
              <a:t>tasks</a:t>
            </a:r>
            <a:r>
              <a:rPr lang="en-US" dirty="0"/>
              <a:t> for a </a:t>
            </a:r>
            <a:r>
              <a:rPr lang="en-US" b="1" dirty="0"/>
              <a:t>TODO list </a:t>
            </a:r>
            <a:r>
              <a:rPr lang="en-US" dirty="0"/>
              <a:t>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 a simple </a:t>
            </a:r>
            <a:r>
              <a:rPr lang="en-US" b="1" dirty="0"/>
              <a:t>ORM framework </a:t>
            </a:r>
            <a:r>
              <a:rPr lang="en-US" dirty="0"/>
              <a:t>for JavaScript, called "</a:t>
            </a:r>
            <a:r>
              <a:rPr lang="en-US" b="1" noProof="1"/>
              <a:t>JayData</a:t>
            </a:r>
            <a:r>
              <a:rPr lang="en-US" b="1" dirty="0"/>
              <a:t> ORM</a:t>
            </a:r>
            <a:r>
              <a:rPr lang="en-US" dirty="0"/>
              <a:t>", and we map the database to JS objects.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demo code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</a:t>
            </a:r>
            <a:r>
              <a:rPr lang="en-US" b="1" dirty="0"/>
              <a:t>repl.it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wait for the example to load</a:t>
            </a:r>
            <a:r>
              <a:rPr lang="en-US" dirty="0"/>
              <a:t>. It takes some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code </a:t>
            </a:r>
            <a:r>
              <a:rPr lang="en-US" dirty="0"/>
              <a:t>and we see a </a:t>
            </a:r>
            <a:r>
              <a:rPr lang="en-US" b="1" dirty="0"/>
              <a:t>list of data rows</a:t>
            </a:r>
            <a:r>
              <a:rPr lang="en-US" dirty="0"/>
              <a:t> (tasks from our TODO list).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Then, we can </a:t>
            </a:r>
            <a:r>
              <a:rPr lang="en-US" b="1" dirty="0"/>
              <a:t>look at the database </a:t>
            </a:r>
            <a:r>
              <a:rPr lang="en-US" b="0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open the result in a </a:t>
            </a:r>
            <a:r>
              <a:rPr lang="en-US" b="1" dirty="0"/>
              <a:t>new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click </a:t>
            </a:r>
            <a:r>
              <a:rPr lang="en-US" b="1" dirty="0"/>
              <a:t>[F12]</a:t>
            </a:r>
            <a:r>
              <a:rPr lang="en-US" dirty="0"/>
              <a:t> to show the </a:t>
            </a:r>
            <a:r>
              <a:rPr lang="en-US" b="1" dirty="0"/>
              <a:t>Chrome </a:t>
            </a:r>
            <a:r>
              <a:rPr lang="en-US" b="1" noProof="1"/>
              <a:t>DevTools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we open </a:t>
            </a:r>
            <a:r>
              <a:rPr lang="en-US" b="1" dirty="0"/>
              <a:t>[Application]</a:t>
            </a:r>
            <a:r>
              <a:rPr lang="en-US" dirty="0"/>
              <a:t>, then </a:t>
            </a:r>
            <a:r>
              <a:rPr lang="en-US" b="1" dirty="0"/>
              <a:t>[Web SQL]</a:t>
            </a:r>
            <a:r>
              <a:rPr lang="en-US" dirty="0"/>
              <a:t>, then the </a:t>
            </a:r>
            <a:r>
              <a:rPr lang="en-US" b="1" dirty="0"/>
              <a:t>[</a:t>
            </a:r>
            <a:r>
              <a:rPr lang="en-US" b="1" noProof="1"/>
              <a:t>TodoDB</a:t>
            </a:r>
            <a:r>
              <a:rPr lang="en-US" b="1" dirty="0"/>
              <a:t>] database</a:t>
            </a:r>
            <a:r>
              <a:rPr lang="en-US" dirty="0"/>
              <a:t> and the </a:t>
            </a:r>
            <a:r>
              <a:rPr lang="en-US" b="1" dirty="0"/>
              <a:t>table [Tasks]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see the content of the </a:t>
            </a:r>
            <a:r>
              <a:rPr lang="en-US" b="1" dirty="0"/>
              <a:t>table "Tasks"</a:t>
            </a:r>
            <a:r>
              <a:rPr lang="en-US" dirty="0"/>
              <a:t>, its </a:t>
            </a:r>
            <a:r>
              <a:rPr lang="en-US" b="1" dirty="0"/>
              <a:t>columns</a:t>
            </a:r>
            <a:r>
              <a:rPr lang="en-US" dirty="0"/>
              <a:t> and </a:t>
            </a:r>
            <a:r>
              <a:rPr lang="en-US" b="1" dirty="0"/>
              <a:t>data rows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look at the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defines an </a:t>
            </a:r>
            <a:r>
              <a:rPr lang="en-US" b="1" dirty="0"/>
              <a:t>entity class "Task"</a:t>
            </a:r>
            <a:r>
              <a:rPr lang="en-US" dirty="0"/>
              <a:t>, which describes</a:t>
            </a:r>
            <a:r>
              <a:rPr lang="bg-BG" dirty="0"/>
              <a:t> </a:t>
            </a:r>
            <a:r>
              <a:rPr lang="en-US" dirty="0"/>
              <a:t>a task and its fields.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entity corresponds to the </a:t>
            </a:r>
            <a:r>
              <a:rPr lang="en-US" b="1" dirty="0"/>
              <a:t>rows</a:t>
            </a:r>
            <a:r>
              <a:rPr lang="en-US" dirty="0"/>
              <a:t> from the </a:t>
            </a:r>
            <a:r>
              <a:rPr lang="en-US" b="1" dirty="0"/>
              <a:t>table "Tasks"</a:t>
            </a:r>
            <a:r>
              <a:rPr lang="en-US" dirty="0"/>
              <a:t> in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next declaration defines </a:t>
            </a:r>
            <a:r>
              <a:rPr lang="en-US" b="1" dirty="0"/>
              <a:t>the database </a:t>
            </a:r>
            <a:r>
              <a:rPr lang="en-US" dirty="0"/>
              <a:t>with the </a:t>
            </a:r>
            <a:r>
              <a:rPr lang="en-US" b="1" dirty="0"/>
              <a:t>"Tasks" entity set</a:t>
            </a:r>
            <a:r>
              <a:rPr lang="en-US" dirty="0"/>
              <a:t> (the "Tasks" table in the database).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the database is connected to the local </a:t>
            </a:r>
            <a:r>
              <a:rPr lang="en-US" b="1" dirty="0"/>
              <a:t>Web SQL data provider </a:t>
            </a:r>
            <a:r>
              <a:rPr lang="en-US" dirty="0"/>
              <a:t>in the Web browser.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Then, after connecting to the database, a </a:t>
            </a:r>
            <a:r>
              <a:rPr lang="en-US" b="1" dirty="0"/>
              <a:t>new data row</a:t>
            </a:r>
            <a:r>
              <a:rPr lang="en-US" dirty="0"/>
              <a:t> is created and saved to the database.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Finally, </a:t>
            </a:r>
            <a:r>
              <a:rPr lang="en-US" b="1" dirty="0"/>
              <a:t>all tasks are retrieved from the database </a:t>
            </a:r>
            <a:r>
              <a:rPr lang="en-US" dirty="0"/>
              <a:t>and are </a:t>
            </a:r>
            <a:r>
              <a:rPr lang="en-US" b="1" dirty="0"/>
              <a:t>printed</a:t>
            </a:r>
            <a:r>
              <a:rPr lang="en-US" dirty="0"/>
              <a:t> in the Web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Please don't try to understand all the technical details in 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 try to understand </a:t>
            </a:r>
            <a:r>
              <a:rPr lang="en-US" b="1" dirty="0"/>
              <a:t>the main concept of ORM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maps database rows to objects from an entity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provides and </a:t>
            </a:r>
            <a:r>
              <a:rPr lang="en-US" b="1" dirty="0"/>
              <a:t>API for the CRUD operations </a:t>
            </a:r>
            <a:r>
              <a:rPr lang="en-US" dirty="0"/>
              <a:t>(create, read, update, delete).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8972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b="1" dirty="0"/>
              <a:t>important concept </a:t>
            </a:r>
            <a:r>
              <a:rPr lang="en-US" dirty="0"/>
              <a:t>from software development is the </a:t>
            </a:r>
            <a:r>
              <a:rPr lang="en-US" b="1" dirty="0"/>
              <a:t>Model-View-Controller</a:t>
            </a:r>
            <a:r>
              <a:rPr lang="en-US" dirty="0"/>
              <a:t> (</a:t>
            </a:r>
            <a:r>
              <a:rPr lang="en-US" b="1" dirty="0"/>
              <a:t>MVC</a:t>
            </a:r>
            <a:r>
              <a:rPr lang="en-US" dirty="0"/>
              <a:t>)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is an architectural pattern for </a:t>
            </a:r>
            <a:r>
              <a:rPr lang="en-US" b="1" dirty="0"/>
              <a:t>structuring Web back-end apps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dividing their logic into 3 separate components: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pattern </a:t>
            </a:r>
            <a:r>
              <a:rPr lang="en-US" dirty="0"/>
              <a:t>is illustrated at the </a:t>
            </a:r>
            <a:r>
              <a:rPr lang="en-US" b="1" dirty="0"/>
              <a:t>diagram</a:t>
            </a:r>
            <a:r>
              <a:rPr lang="en-US" b="0" dirty="0"/>
              <a:t>, which shows the interactions between the MVC components.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MVC is complex </a:t>
            </a:r>
            <a:r>
              <a:rPr lang="en-US" dirty="0"/>
              <a:t>and some </a:t>
            </a:r>
            <a:r>
              <a:rPr lang="en-US" b="1" dirty="0"/>
              <a:t>developers need time </a:t>
            </a:r>
            <a:r>
              <a:rPr lang="en-US" dirty="0"/>
              <a:t>to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shall spend significant time, effort and practical work to learn it, </a:t>
            </a:r>
            <a:r>
              <a:rPr lang="en-US" b="1" dirty="0"/>
              <a:t>later at SoftUni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now, let's briefly explain the MVC pattern.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MVC </a:t>
            </a:r>
            <a:r>
              <a:rPr lang="en-US" dirty="0"/>
              <a:t>splits the app into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models</a:t>
            </a:r>
            <a:r>
              <a:rPr lang="en-US" dirty="0"/>
              <a:t>.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Users </a:t>
            </a:r>
            <a:r>
              <a:rPr lang="en-US" dirty="0"/>
              <a:t>interact with the </a:t>
            </a:r>
            <a:r>
              <a:rPr lang="en-US" b="1" dirty="0"/>
              <a:t>controllers</a:t>
            </a:r>
            <a:r>
              <a:rPr lang="en-US" dirty="0"/>
              <a:t>, which modify the data in the </a:t>
            </a:r>
            <a:r>
              <a:rPr lang="en-US" b="1" dirty="0"/>
              <a:t>models </a:t>
            </a:r>
            <a:r>
              <a:rPr lang="en-US" dirty="0"/>
              <a:t>and visualize the data using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For example, let's take a </a:t>
            </a:r>
            <a:r>
              <a:rPr lang="en-US" b="1" dirty="0"/>
              <a:t>phonebook app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Users see the phonebook entries on the screen. They are rendered by a </a:t>
            </a:r>
            <a:r>
              <a:rPr lang="en-US" b="1" dirty="0"/>
              <a:t>view</a:t>
            </a:r>
            <a:r>
              <a:rPr lang="bg-BG" dirty="0"/>
              <a:t> </a:t>
            </a:r>
            <a:r>
              <a:rPr lang="en-US" dirty="0"/>
              <a:t>component</a:t>
            </a:r>
            <a:r>
              <a:rPr lang="bg-BG" dirty="0"/>
              <a:t>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</a:t>
            </a:r>
            <a:r>
              <a:rPr lang="en-US" b="1" dirty="0"/>
              <a:t>model </a:t>
            </a:r>
            <a:r>
              <a:rPr lang="en-US" dirty="0"/>
              <a:t>holds the phonebook entries. This is the </a:t>
            </a:r>
            <a:r>
              <a:rPr lang="en-US" b="1" dirty="0"/>
              <a:t>data model</a:t>
            </a:r>
            <a:r>
              <a:rPr lang="en-US" dirty="0"/>
              <a:t> behind the views.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Controllers </a:t>
            </a:r>
            <a:r>
              <a:rPr lang="en-US" dirty="0"/>
              <a:t>are responsible for handling the </a:t>
            </a:r>
            <a:r>
              <a:rPr lang="en-US" b="1" dirty="0"/>
              <a:t>user actions</a:t>
            </a:r>
            <a:r>
              <a:rPr lang="en-US" dirty="0"/>
              <a:t>, such as "view the phonebook", "search", and "add new entry".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models </a:t>
            </a:r>
            <a:r>
              <a:rPr lang="en-US" dirty="0"/>
              <a:t>and </a:t>
            </a:r>
            <a:r>
              <a:rPr lang="en-US" b="1" dirty="0"/>
              <a:t>views </a:t>
            </a:r>
            <a:r>
              <a:rPr lang="en-US" dirty="0"/>
              <a:t>are strongly interconnected, but each of them has well defined responsibility.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idea of </a:t>
            </a:r>
            <a:r>
              <a:rPr lang="en-US" b="1" dirty="0"/>
              <a:t>MVC</a:t>
            </a:r>
            <a:r>
              <a:rPr lang="en-US" dirty="0"/>
              <a:t> is to build a </a:t>
            </a:r>
            <a:r>
              <a:rPr lang="en-US" b="1" dirty="0"/>
              <a:t>better app structure</a:t>
            </a:r>
            <a:r>
              <a:rPr lang="en-US" b="0" dirty="0"/>
              <a:t>, which simplifies development and </a:t>
            </a:r>
            <a:r>
              <a:rPr lang="en-US" b="1" dirty="0"/>
              <a:t>improves maintenance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presentation logic, which displays elements on the screen is always located in the </a:t>
            </a:r>
            <a:r>
              <a:rPr lang="en-US" b="1" dirty="0"/>
              <a:t>views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logic for </a:t>
            </a:r>
            <a:r>
              <a:rPr lang="en-US" b="1" dirty="0"/>
              <a:t>user interaction</a:t>
            </a:r>
            <a:r>
              <a:rPr lang="en-US" dirty="0"/>
              <a:t>, which handles the user input, is always located in the </a:t>
            </a:r>
            <a:r>
              <a:rPr lang="en-US" b="1" dirty="0"/>
              <a:t>controllers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data models </a:t>
            </a:r>
            <a:r>
              <a:rPr lang="en-US" dirty="0"/>
              <a:t>and data related logic are in the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MVC app structure </a:t>
            </a:r>
            <a:r>
              <a:rPr lang="en-US" dirty="0"/>
              <a:t>is very popular in </a:t>
            </a:r>
            <a:r>
              <a:rPr lang="en-US" b="1" dirty="0"/>
              <a:t>Web back-end frameworks</a:t>
            </a:r>
            <a:r>
              <a:rPr lang="en-US" b="0" dirty="0"/>
              <a:t> (such as</a:t>
            </a:r>
            <a:r>
              <a:rPr lang="en-US" b="1" dirty="0"/>
              <a:t> ASP.NET MVC</a:t>
            </a:r>
            <a:r>
              <a:rPr lang="en-US" b="0" dirty="0"/>
              <a:t>, </a:t>
            </a:r>
            <a:r>
              <a:rPr lang="en-US" b="1" dirty="0"/>
              <a:t>Django</a:t>
            </a:r>
            <a:r>
              <a:rPr lang="en-US" b="0" dirty="0"/>
              <a:t> and </a:t>
            </a:r>
            <a:r>
              <a:rPr lang="en-US" b="1" dirty="0"/>
              <a:t>Spring MVC</a:t>
            </a:r>
            <a:r>
              <a:rPr lang="en-US" b="0" dirty="0"/>
              <a:t>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Variants of MVC sometimes </a:t>
            </a:r>
            <a:r>
              <a:rPr lang="en-US" dirty="0"/>
              <a:t>are used in some </a:t>
            </a:r>
            <a:r>
              <a:rPr lang="en-US" b="1" dirty="0"/>
              <a:t>Web front-end frameworks </a:t>
            </a:r>
            <a:r>
              <a:rPr lang="en-US" b="0" dirty="0"/>
              <a:t>and </a:t>
            </a:r>
            <a:r>
              <a:rPr lang="en-US" dirty="0"/>
              <a:t>mobile app frameworks.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0" dirty="0"/>
              <a:t>In the MVC model, </a:t>
            </a:r>
            <a:r>
              <a:rPr lang="en-US" b="1" dirty="0"/>
              <a:t>controllers handle user actions</a:t>
            </a:r>
            <a:r>
              <a:rPr lang="en-US" dirty="0"/>
              <a:t>, such as clicking a button or choosing an item from a list.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user action, controllers may </a:t>
            </a:r>
            <a:r>
              <a:rPr lang="en-US" b="1" dirty="0"/>
              <a:t>update the app data model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controllers </a:t>
            </a:r>
            <a:r>
              <a:rPr lang="en-US" b="1" dirty="0"/>
              <a:t>render a view (the user interface)</a:t>
            </a:r>
            <a:r>
              <a:rPr lang="en-US" dirty="0"/>
              <a:t>, which visualizes the data model.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phonebook controller handles the action "</a:t>
            </a:r>
            <a:r>
              <a:rPr lang="en-US" b="1" i="1" dirty="0"/>
              <a:t>click on a phonebook entry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action handler </a:t>
            </a:r>
            <a:r>
              <a:rPr lang="en-US" b="1" dirty="0"/>
              <a:t>loads the data</a:t>
            </a:r>
            <a:r>
              <a:rPr lang="en-US" dirty="0"/>
              <a:t> about the selected phonebook entry into a </a:t>
            </a:r>
            <a:r>
              <a:rPr lang="en-US" b="1" dirty="0"/>
              <a:t>data model object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Then it </a:t>
            </a:r>
            <a:r>
              <a:rPr lang="en-US" b="1" dirty="0"/>
              <a:t>shows a view</a:t>
            </a:r>
            <a:r>
              <a:rPr lang="en-US" dirty="0"/>
              <a:t>, which displays this data object.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/>
              <a:t>Models </a:t>
            </a:r>
            <a:r>
              <a:rPr lang="en-US" dirty="0"/>
              <a:t>holds app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models are data classes</a:t>
            </a:r>
            <a:r>
              <a:rPr lang="en-US" dirty="0"/>
              <a:t>, which hold the data, that should be displayed at the screen.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</a:t>
            </a:r>
            <a:r>
              <a:rPr lang="en-US" b="1" dirty="0"/>
              <a:t>data model</a:t>
            </a:r>
            <a:r>
              <a:rPr lang="en-US" dirty="0"/>
              <a:t>, used to visualize a phonebook entry, is a </a:t>
            </a:r>
            <a:r>
              <a:rPr lang="en-US" b="1" dirty="0"/>
              <a:t>data object</a:t>
            </a:r>
            <a:r>
              <a:rPr lang="en-US" dirty="0"/>
              <a:t>, holding the phonebook entry details.</a:t>
            </a:r>
          </a:p>
          <a:p>
            <a:endParaRPr lang="en-US" b="1" dirty="0"/>
          </a:p>
          <a:p>
            <a:r>
              <a:rPr lang="en-US" b="1" dirty="0"/>
              <a:t>Views </a:t>
            </a:r>
            <a:r>
              <a:rPr lang="en-US" dirty="0"/>
              <a:t>displays the </a:t>
            </a:r>
            <a:r>
              <a:rPr lang="en-US" b="1" dirty="0"/>
              <a:t>UI</a:t>
            </a:r>
            <a:r>
              <a:rPr lang="en-US" b="0" dirty="0"/>
              <a:t> for certain screen from the app</a:t>
            </a:r>
            <a:r>
              <a:rPr lang="en-US" dirty="0"/>
              <a:t>, based on the data from the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our phonebook app, the view, which displays the phonebook entries,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takes as an input a </a:t>
            </a:r>
            <a:r>
              <a:rPr lang="en-US" b="1" dirty="0"/>
              <a:t>data model</a:t>
            </a:r>
            <a:r>
              <a:rPr lang="en-US" dirty="0"/>
              <a:t>, holding a list of phonebook entries.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iterates over the entries one by one and displays them in a table or list.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MVC </a:t>
            </a:r>
            <a:r>
              <a:rPr lang="en-US" dirty="0"/>
              <a:t>is an important paradigm for structuring Web apps</a:t>
            </a:r>
            <a:r>
              <a:rPr lang="bg-BG" dirty="0"/>
              <a:t> </a:t>
            </a:r>
            <a:r>
              <a:rPr lang="en-US" dirty="0"/>
              <a:t>back-end developers should learn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</a:t>
            </a:r>
            <a:r>
              <a:rPr lang="en-US" dirty="0"/>
              <a:t>, we teach MVC as part of the server-side Web development courses and modules.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MVC Frameworks</a:t>
            </a:r>
            <a:r>
              <a:rPr lang="bg-BG" b="1" dirty="0"/>
              <a:t> </a:t>
            </a:r>
            <a:r>
              <a:rPr lang="en-US" dirty="0"/>
              <a:t>are software development frameworks, which implement the </a:t>
            </a:r>
            <a:r>
              <a:rPr lang="en-US" b="1" dirty="0"/>
              <a:t>Model-View-Controller pattern </a:t>
            </a:r>
            <a:r>
              <a:rPr lang="en-US" dirty="0"/>
              <a:t>as foundation to build Web apps.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Web MVC frameworks</a:t>
            </a:r>
            <a:r>
              <a:rPr lang="en-US" b="0" dirty="0"/>
              <a:t> (such as Spring MVC, Django and ASP.NET MVC) </a:t>
            </a:r>
            <a:r>
              <a:rPr lang="en-US" dirty="0"/>
              <a:t>are used build server-side Web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the MVC framework Web apps define </a:t>
            </a:r>
            <a:r>
              <a:rPr lang="en-US" b="1" dirty="0"/>
              <a:t>controllers</a:t>
            </a:r>
            <a:r>
              <a:rPr lang="en-US" b="0" dirty="0"/>
              <a:t> (holding actions)</a:t>
            </a:r>
            <a:r>
              <a:rPr lang="en-US" dirty="0"/>
              <a:t>, </a:t>
            </a:r>
            <a:r>
              <a:rPr lang="en-US" b="1" dirty="0"/>
              <a:t>views </a:t>
            </a:r>
            <a:r>
              <a:rPr lang="en-US" dirty="0"/>
              <a:t>and </a:t>
            </a:r>
            <a:r>
              <a:rPr lang="en-US" b="1" dirty="0"/>
              <a:t>model </a:t>
            </a:r>
            <a:r>
              <a:rPr lang="en-US" dirty="0"/>
              <a:t>components.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Actions in the controllers </a:t>
            </a:r>
            <a:r>
              <a:rPr lang="en-US" dirty="0"/>
              <a:t>handle the HTTP GET and POST requests from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</a:t>
            </a:r>
            <a:r>
              <a:rPr lang="en-US" b="1" dirty="0"/>
              <a:t>perform the requested operation </a:t>
            </a:r>
            <a:r>
              <a:rPr lang="en-US" dirty="0"/>
              <a:t>(such as retrieving data or adding new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render a view</a:t>
            </a:r>
            <a:r>
              <a:rPr lang="en-US" dirty="0"/>
              <a:t> to display the result in the client Web browser.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Controllers </a:t>
            </a:r>
            <a:r>
              <a:rPr lang="en-US" b="1" dirty="0"/>
              <a:t>implement the operations</a:t>
            </a:r>
            <a:r>
              <a:rPr lang="en-US" dirty="0"/>
              <a:t>, used to interact with the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operations are invoked as HTTP requests by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clicking a button, or submitting a Web form, executes an </a:t>
            </a:r>
            <a:r>
              <a:rPr lang="en-US" b="1" dirty="0"/>
              <a:t>HTTP request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is handled by a </a:t>
            </a:r>
            <a:r>
              <a:rPr lang="en-US" b="1" dirty="0"/>
              <a:t>controller action</a:t>
            </a:r>
            <a:r>
              <a:rPr lang="en-US" dirty="0"/>
              <a:t> at the back-end.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Views </a:t>
            </a:r>
            <a:r>
              <a:rPr lang="en-US" dirty="0"/>
              <a:t>render data as HTML + CSS for displaying in the client Web browser.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Views are called by the controller actions to </a:t>
            </a:r>
            <a:r>
              <a:rPr lang="en-US" b="1" dirty="0"/>
              <a:t>render the UI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b="1" dirty="0"/>
              <a:t>take as input a data model </a:t>
            </a:r>
            <a:r>
              <a:rPr lang="en-US" dirty="0"/>
              <a:t>and visualize the data from the model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rendered HTML is returned as an </a:t>
            </a:r>
            <a:r>
              <a:rPr lang="en-US" b="1" dirty="0"/>
              <a:t>HTTP response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n-US" b="1" dirty="0"/>
              <a:t> example</a:t>
            </a:r>
            <a:r>
              <a:rPr lang="en-US" dirty="0"/>
              <a:t>, a view can render a list of items as HTML.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Models</a:t>
            </a:r>
            <a:r>
              <a:rPr lang="en-US" dirty="0"/>
              <a:t> hold the app data, which is prepared by controllers to be rendered in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most cases models are simple </a:t>
            </a:r>
            <a:r>
              <a:rPr lang="en-US" b="1" dirty="0"/>
              <a:t>data objects</a:t>
            </a:r>
            <a:r>
              <a:rPr lang="en-US" dirty="0"/>
              <a:t> or </a:t>
            </a:r>
            <a:r>
              <a:rPr lang="en-US" b="1" dirty="0"/>
              <a:t>collections of objects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 </a:t>
            </a:r>
            <a:r>
              <a:rPr lang="en-US" b="1" dirty="0"/>
              <a:t>controller wants to return data </a:t>
            </a:r>
            <a:r>
              <a:rPr lang="en-US" dirty="0"/>
              <a:t>for displaying in the client Web browser,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loads the data from the database, puts it in a </a:t>
            </a:r>
            <a:r>
              <a:rPr lang="en-US" b="1" dirty="0"/>
              <a:t>data model </a:t>
            </a:r>
            <a:r>
              <a:rPr lang="en-US" dirty="0"/>
              <a:t>object,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sends it to the </a:t>
            </a:r>
            <a:r>
              <a:rPr lang="en-US" b="1" dirty="0"/>
              <a:t>view</a:t>
            </a:r>
            <a:r>
              <a:rPr lang="en-US" b="0" dirty="0"/>
              <a:t>, which renders it for as HTML.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Examples of popular back-end </a:t>
            </a:r>
            <a:r>
              <a:rPr lang="en-US" b="1" dirty="0"/>
              <a:t>Web MVC frameworks</a:t>
            </a:r>
            <a:r>
              <a:rPr lang="en-US" dirty="0"/>
              <a:t> are the following: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ASP.NET MVC </a:t>
            </a:r>
            <a:r>
              <a:rPr lang="en-US" dirty="0"/>
              <a:t>(for C#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Spring MVC </a:t>
            </a:r>
            <a:r>
              <a:rPr lang="en-US" dirty="0"/>
              <a:t>(for Java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Express.js</a:t>
            </a:r>
            <a:r>
              <a:rPr lang="en-US" dirty="0"/>
              <a:t> (for server-side JavaScript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Django </a:t>
            </a:r>
            <a:r>
              <a:rPr lang="en-US" dirty="0"/>
              <a:t>(for Python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Laravel</a:t>
            </a:r>
            <a:r>
              <a:rPr lang="en-US" dirty="0"/>
              <a:t> (for PHP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Ruby on Rails</a:t>
            </a:r>
            <a:r>
              <a:rPr lang="en-US" dirty="0"/>
              <a:t> (for Ruby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Revel</a:t>
            </a:r>
            <a:r>
              <a:rPr lang="en-US" dirty="0"/>
              <a:t> (for Go Web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and many others …</a:t>
            </a:r>
          </a:p>
          <a:p>
            <a:r>
              <a:rPr lang="en-US" dirty="0"/>
              <a:t>Almost all the </a:t>
            </a:r>
            <a:r>
              <a:rPr lang="en-US" b="1" dirty="0"/>
              <a:t>server-side Web development is driven by Web MVC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you need to </a:t>
            </a:r>
            <a:r>
              <a:rPr lang="en-US" b="1" dirty="0"/>
              <a:t>learn at least one of them </a:t>
            </a:r>
            <a:r>
              <a:rPr lang="en-US" dirty="0"/>
              <a:t>if you want to be a back-end developer.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shall learn MVC frameworks at </a:t>
            </a:r>
            <a:r>
              <a:rPr lang="en-US" b="1" dirty="0"/>
              <a:t>SoftUni</a:t>
            </a:r>
            <a:r>
              <a:rPr lang="en-US" dirty="0"/>
              <a:t>, at the end of our end-to-end training program for software engineers.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82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how </a:t>
            </a:r>
            <a:r>
              <a:rPr lang="en-US" b="1" dirty="0"/>
              <a:t>MVC frameworks </a:t>
            </a:r>
            <a:r>
              <a:rPr lang="en-US" dirty="0"/>
              <a:t>work in action, I have prepared a </a:t>
            </a:r>
            <a:r>
              <a:rPr lang="en-US" b="1" dirty="0"/>
              <a:t>live code example</a:t>
            </a:r>
            <a:r>
              <a:rPr lang="en-US" dirty="0"/>
              <a:t>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simple </a:t>
            </a:r>
            <a:r>
              <a:rPr lang="en-US" b="1" dirty="0"/>
              <a:t>Web</a:t>
            </a:r>
            <a:r>
              <a:rPr lang="bg-BG" b="1" dirty="0"/>
              <a:t> </a:t>
            </a:r>
            <a:r>
              <a:rPr lang="en-US" b="1" dirty="0"/>
              <a:t>app</a:t>
            </a:r>
            <a:r>
              <a:rPr lang="en-US" dirty="0"/>
              <a:t>, which holds a </a:t>
            </a:r>
            <a:r>
              <a:rPr lang="en-US" b="1" dirty="0"/>
              <a:t>registry of students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written in </a:t>
            </a:r>
            <a:r>
              <a:rPr lang="en-US" b="1" dirty="0"/>
              <a:t>JavaScript</a:t>
            </a:r>
            <a:r>
              <a:rPr lang="en-US" dirty="0"/>
              <a:t>, using </a:t>
            </a:r>
            <a:r>
              <a:rPr lang="en-US" b="1" dirty="0"/>
              <a:t>Node.js</a:t>
            </a:r>
            <a:r>
              <a:rPr lang="bg-BG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It uses </a:t>
            </a:r>
            <a:r>
              <a:rPr lang="en-US" b="1" dirty="0"/>
              <a:t>Express.js</a:t>
            </a:r>
            <a:r>
              <a:rPr lang="bg-BG" dirty="0"/>
              <a:t> </a:t>
            </a:r>
            <a:r>
              <a:rPr lang="en-US" dirty="0"/>
              <a:t>as a server-side MVC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Pug</a:t>
            </a:r>
            <a:r>
              <a:rPr lang="en-US" dirty="0"/>
              <a:t> as a templating engine to implement the views.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 is structured as classical </a:t>
            </a:r>
            <a:r>
              <a:rPr lang="en-US" b="1" dirty="0"/>
              <a:t>Web MVC application</a:t>
            </a:r>
            <a:r>
              <a:rPr lang="en-US" dirty="0"/>
              <a:t>, consisting of </a:t>
            </a:r>
            <a:r>
              <a:rPr lang="en-US" b="1" dirty="0"/>
              <a:t>controllers</a:t>
            </a:r>
            <a:r>
              <a:rPr lang="en-US" dirty="0"/>
              <a:t>, </a:t>
            </a:r>
            <a:r>
              <a:rPr lang="en-US" b="1" dirty="0"/>
              <a:t>views</a:t>
            </a:r>
            <a:r>
              <a:rPr lang="en-US" dirty="0"/>
              <a:t> and </a:t>
            </a:r>
            <a:r>
              <a:rPr lang="en-US" b="1" dirty="0"/>
              <a:t>models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first </a:t>
            </a:r>
            <a:r>
              <a:rPr lang="en-US" b="1" dirty="0"/>
              <a:t>see it in action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repl.it and </a:t>
            </a:r>
            <a:r>
              <a:rPr lang="en-US" b="1" dirty="0"/>
              <a:t>wait for the code to load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run the app</a:t>
            </a:r>
            <a:r>
              <a:rPr lang="en-US" dirty="0"/>
              <a:t> and we see the </a:t>
            </a:r>
            <a:r>
              <a:rPr lang="en-US" b="1" dirty="0"/>
              <a:t>home page</a:t>
            </a:r>
            <a:r>
              <a:rPr lang="en-US" dirty="0"/>
              <a:t>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app in a </a:t>
            </a:r>
            <a:r>
              <a:rPr lang="en-US" b="1" dirty="0"/>
              <a:t>new browser window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because we want to </a:t>
            </a:r>
            <a:r>
              <a:rPr lang="en-US" b="1" dirty="0"/>
              <a:t>see the URLs</a:t>
            </a:r>
            <a:r>
              <a:rPr lang="en-US" dirty="0"/>
              <a:t> of the pages better.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app has 3 tabs: </a:t>
            </a:r>
            <a:r>
              <a:rPr lang="en-US" b="1" dirty="0"/>
              <a:t>[Home]</a:t>
            </a:r>
            <a:r>
              <a:rPr lang="en-US" dirty="0"/>
              <a:t>, </a:t>
            </a:r>
            <a:r>
              <a:rPr lang="en-US" b="1" dirty="0"/>
              <a:t>[View Students]</a:t>
            </a:r>
            <a:r>
              <a:rPr lang="en-US" dirty="0"/>
              <a:t> and </a:t>
            </a:r>
            <a:r>
              <a:rPr lang="en-US" b="1" dirty="0"/>
              <a:t>[Add Students]</a:t>
            </a:r>
            <a:r>
              <a:rPr lang="en-US" dirty="0"/>
              <a:t>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home page </a:t>
            </a:r>
            <a:r>
              <a:rPr lang="en-US" dirty="0"/>
              <a:t>we see the number of students.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the home page is the URL of the app.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"view students" page </a:t>
            </a:r>
            <a:r>
              <a:rPr lang="en-US" dirty="0"/>
              <a:t>we see a list of registered users.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/students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 the </a:t>
            </a:r>
            <a:r>
              <a:rPr lang="en-US" b="1" dirty="0"/>
              <a:t>"add students" page </a:t>
            </a:r>
            <a:r>
              <a:rPr lang="en-US" dirty="0"/>
              <a:t>we see Web form for registering a new student.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URL of this page is "</a:t>
            </a:r>
            <a:r>
              <a:rPr lang="en-US" b="1" noProof="1"/>
              <a:t>/add-student</a:t>
            </a:r>
            <a:r>
              <a:rPr lang="en-US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add a student</a:t>
            </a:r>
            <a:r>
              <a:rPr lang="en-US" dirty="0"/>
              <a:t>, for example "Peter" with email "peter@gmail.com".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After clicking the </a:t>
            </a:r>
            <a:r>
              <a:rPr lang="en-US" b="1" dirty="0"/>
              <a:t>[Add] button</a:t>
            </a:r>
            <a:r>
              <a:rPr lang="en-US" dirty="0"/>
              <a:t>, the new student is added to the registry and the browser is </a:t>
            </a:r>
            <a:r>
              <a:rPr lang="en-US" b="1" dirty="0"/>
              <a:t>redirected</a:t>
            </a:r>
            <a:r>
              <a:rPr lang="en-US" dirty="0"/>
              <a:t> to the </a:t>
            </a:r>
            <a:r>
              <a:rPr lang="en-US" b="1" dirty="0"/>
              <a:t>"view 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is all the functionality we have in this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Now, </a:t>
            </a:r>
            <a:r>
              <a:rPr lang="en-US" b="1" dirty="0"/>
              <a:t>let's look at the code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Is it </a:t>
            </a:r>
            <a:r>
              <a:rPr lang="en-US" b="1" dirty="0"/>
              <a:t>complex</a:t>
            </a:r>
            <a:r>
              <a:rPr lang="en-US" b="0" dirty="0"/>
              <a:t>. Don't try to understand it! Just get and idea of </a:t>
            </a:r>
            <a:r>
              <a:rPr lang="en-US" b="1" dirty="0"/>
              <a:t>controllers</a:t>
            </a:r>
            <a:r>
              <a:rPr lang="en-US" b="0" dirty="0"/>
              <a:t>, </a:t>
            </a:r>
            <a:r>
              <a:rPr lang="en-US" b="1" dirty="0"/>
              <a:t>models </a:t>
            </a:r>
            <a:r>
              <a:rPr lang="en-US" b="0" dirty="0"/>
              <a:t>and </a:t>
            </a:r>
            <a:r>
              <a:rPr lang="en-US" b="1" dirty="0"/>
              <a:t>views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open the "</a:t>
            </a:r>
            <a:r>
              <a:rPr lang="en-US" b="1" dirty="0"/>
              <a:t>controllers</a:t>
            </a:r>
            <a:r>
              <a:rPr lang="en-US" b="0" dirty="0"/>
              <a:t>" folder and the </a:t>
            </a:r>
            <a:r>
              <a:rPr lang="en-US" b="1" dirty="0"/>
              <a:t>"students-controller.js"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This controller defines </a:t>
            </a:r>
            <a:r>
              <a:rPr lang="en-US" b="1" dirty="0"/>
              <a:t>4 actions</a:t>
            </a:r>
            <a:r>
              <a:rPr lang="en-US" b="0" dirty="0"/>
              <a:t>, bound to the following </a:t>
            </a:r>
            <a:r>
              <a:rPr lang="en-US" b="1" dirty="0"/>
              <a:t>HTTP endpoints</a:t>
            </a:r>
            <a:r>
              <a:rPr lang="en-US" b="0" dirty="0"/>
              <a:t>:</a:t>
            </a:r>
            <a:endParaRPr lang="en-US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</a:t>
            </a:r>
            <a:r>
              <a:rPr lang="en-US" b="0" dirty="0"/>
              <a:t>: this action retrieves the home page.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creates a data </a:t>
            </a:r>
            <a:r>
              <a:rPr lang="en-US" b="1" dirty="0"/>
              <a:t>model</a:t>
            </a:r>
            <a:r>
              <a:rPr lang="en-US" b="0" dirty="0"/>
              <a:t> (simple JavaScript object) and puts some data in it for visualization.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Then it renders the view with the name "</a:t>
            </a:r>
            <a:r>
              <a:rPr lang="en-US" b="1" dirty="0"/>
              <a:t>home</a:t>
            </a:r>
            <a:r>
              <a:rPr lang="en-US" b="0" dirty="0"/>
              <a:t>", which should visualize the data from the model.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GET /students</a:t>
            </a:r>
            <a:r>
              <a:rPr lang="en-US" b="0" dirty="0"/>
              <a:t>: this action loads the student data and renders it through the view "</a:t>
            </a:r>
            <a:r>
              <a:rPr lang="en-US" b="1" dirty="0"/>
              <a:t>students</a:t>
            </a:r>
            <a:r>
              <a:rPr lang="en-US" b="0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GET </a:t>
            </a:r>
            <a:r>
              <a:rPr lang="en-US" b="1" noProof="1"/>
              <a:t>/add-student</a:t>
            </a:r>
            <a:r>
              <a:rPr lang="en-US" b="0" noProof="1"/>
              <a:t>: renders </a:t>
            </a:r>
            <a:r>
              <a:rPr lang="en-US" b="0" dirty="0"/>
              <a:t>the "</a:t>
            </a:r>
            <a:r>
              <a:rPr lang="en-US" b="1" dirty="0"/>
              <a:t>add student</a:t>
            </a:r>
            <a:r>
              <a:rPr lang="en-US" b="0" dirty="0"/>
              <a:t>" HTML form.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POST </a:t>
            </a:r>
            <a:r>
              <a:rPr lang="en-US" b="1" noProof="1"/>
              <a:t>/add-student</a:t>
            </a:r>
            <a:r>
              <a:rPr lang="en-US" b="0" noProof="1"/>
              <a:t>: adds </a:t>
            </a:r>
            <a:r>
              <a:rPr lang="en-US" b="0" dirty="0"/>
              <a:t>the received from the HTTP request new student data to the students collection and </a:t>
            </a:r>
            <a:r>
              <a:rPr lang="en-US" b="1" dirty="0"/>
              <a:t>redirects to the "students" page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see how the </a:t>
            </a:r>
            <a:r>
              <a:rPr lang="en-US" b="1" dirty="0"/>
              <a:t>models </a:t>
            </a:r>
            <a:r>
              <a:rPr lang="en-US" b="0" dirty="0"/>
              <a:t>look like: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"students" model </a:t>
            </a:r>
            <a:r>
              <a:rPr lang="en-US" b="0" dirty="0"/>
              <a:t>is loaded from a JSON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JSON file </a:t>
            </a:r>
            <a:r>
              <a:rPr lang="en-US" b="0" dirty="0"/>
              <a:t>holds </a:t>
            </a:r>
            <a:r>
              <a:rPr lang="en-US" b="1" dirty="0"/>
              <a:t>3 students </a:t>
            </a:r>
            <a:r>
              <a:rPr lang="en-US" b="0" dirty="0"/>
              <a:t>with their name and email.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Let's look at the </a:t>
            </a:r>
            <a:r>
              <a:rPr lang="en-US" b="1" dirty="0"/>
              <a:t>views</a:t>
            </a:r>
            <a:r>
              <a:rPr lang="en-US" b="0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home.pug</a:t>
            </a:r>
            <a:r>
              <a:rPr lang="en-US" b="0" noProof="1"/>
              <a:t>: </a:t>
            </a:r>
            <a:r>
              <a:rPr lang="en-US" b="0" dirty="0"/>
              <a:t>it's very simple. It just prints the </a:t>
            </a:r>
            <a:r>
              <a:rPr lang="en-US" b="1" dirty="0"/>
              <a:t>count of students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header.pug</a:t>
            </a:r>
            <a:r>
              <a:rPr lang="en-US" b="0" dirty="0"/>
              <a:t>: it holds the </a:t>
            </a:r>
            <a:r>
              <a:rPr lang="en-US" b="1" dirty="0"/>
              <a:t>top navigation</a:t>
            </a:r>
            <a:r>
              <a:rPr lang="en-US" b="0" dirty="0"/>
              <a:t>. It is included at the start of all other views.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students.pug</a:t>
            </a:r>
            <a:r>
              <a:rPr lang="en-US" b="0" dirty="0"/>
              <a:t>: it iterates over the </a:t>
            </a:r>
            <a:r>
              <a:rPr lang="en-US" b="1" dirty="0"/>
              <a:t>students</a:t>
            </a:r>
            <a:r>
              <a:rPr lang="en-US" b="0" dirty="0"/>
              <a:t> and prints their </a:t>
            </a:r>
            <a:r>
              <a:rPr lang="en-US" b="1" dirty="0"/>
              <a:t>name</a:t>
            </a:r>
            <a:r>
              <a:rPr lang="en-US" b="0" dirty="0"/>
              <a:t> and </a:t>
            </a:r>
            <a:r>
              <a:rPr lang="en-US" b="1" dirty="0"/>
              <a:t>email</a:t>
            </a:r>
            <a:r>
              <a:rPr lang="en-US" b="0" dirty="0"/>
              <a:t> in a list.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1"/>
              <a:t>add-student.pug</a:t>
            </a:r>
            <a:r>
              <a:rPr lang="en-US" b="0" dirty="0"/>
              <a:t>: it displays a </a:t>
            </a:r>
            <a:r>
              <a:rPr lang="en-US" b="1" dirty="0"/>
              <a:t>form</a:t>
            </a:r>
            <a:r>
              <a:rPr lang="en-US" b="0" dirty="0"/>
              <a:t> to enter student's name and email with a submit button.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Don't try to understand the code with all its technical details.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Try to understand the MVC pattern: </a:t>
            </a:r>
            <a:r>
              <a:rPr lang="en-US" b="1" dirty="0"/>
              <a:t>the concept of structuring Web apps as controllers + views + models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MVC is an important development concepts and Web developers should understand 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shall </a:t>
            </a:r>
            <a:r>
              <a:rPr lang="en-US" b="1" dirty="0"/>
              <a:t>learn MVC </a:t>
            </a:r>
            <a:r>
              <a:rPr lang="en-US" b="0" dirty="0"/>
              <a:t>with a lot of practical examples and projects in the Web development module at </a:t>
            </a:r>
            <a:r>
              <a:rPr lang="en-US" b="1" dirty="0"/>
              <a:t>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255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Virtualization</a:t>
            </a:r>
            <a:r>
              <a:rPr lang="en-US" b="0" dirty="0"/>
              <a:t>, </a:t>
            </a:r>
            <a:r>
              <a:rPr lang="en-US" b="1" dirty="0"/>
              <a:t>cloud</a:t>
            </a:r>
            <a:r>
              <a:rPr lang="en-US" b="0" dirty="0"/>
              <a:t> environments and </a:t>
            </a:r>
            <a:r>
              <a:rPr lang="en-US" b="1" dirty="0"/>
              <a:t>containers</a:t>
            </a:r>
            <a:r>
              <a:rPr lang="en-US" b="0" dirty="0"/>
              <a:t> are important infrastructural components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Virtualization</a:t>
            </a:r>
            <a:r>
              <a:rPr lang="en-US" dirty="0"/>
              <a:t> in the concept and technology of running a </a:t>
            </a:r>
            <a:r>
              <a:rPr lang="en-US" b="1" dirty="0"/>
              <a:t>virtual machine</a:t>
            </a:r>
            <a:r>
              <a:rPr lang="en-US" dirty="0"/>
              <a:t> (VM) or virtual environment inside a physical hardware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Simply said, this is a </a:t>
            </a:r>
            <a:r>
              <a:rPr lang="en-US" b="1" dirty="0"/>
              <a:t>virtual computer</a:t>
            </a:r>
            <a:r>
              <a:rPr lang="en-US" dirty="0"/>
              <a:t>, running inside a physical computer.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 single physical machine (called </a:t>
            </a:r>
            <a:r>
              <a:rPr lang="bg-BG" dirty="0"/>
              <a:t>"</a:t>
            </a:r>
            <a:r>
              <a:rPr lang="en-US" b="1" dirty="0"/>
              <a:t>host</a:t>
            </a:r>
            <a:r>
              <a:rPr lang="bg-BG" b="0" dirty="0"/>
              <a:t>"</a:t>
            </a:r>
            <a:r>
              <a:rPr lang="en-US" dirty="0"/>
              <a:t>), </a:t>
            </a:r>
            <a:r>
              <a:rPr lang="en-US" b="1" dirty="0"/>
              <a:t>several virtual machines </a:t>
            </a:r>
            <a:r>
              <a:rPr lang="en-US" dirty="0"/>
              <a:t>can run</a:t>
            </a:r>
            <a:r>
              <a:rPr lang="bg-BG" dirty="0"/>
              <a:t> </a:t>
            </a:r>
            <a:r>
              <a:rPr lang="en-US" dirty="0"/>
              <a:t>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in a </a:t>
            </a:r>
            <a:r>
              <a:rPr lang="en-US" b="1" dirty="0"/>
              <a:t>Windows desktop host</a:t>
            </a:r>
            <a:r>
              <a:rPr lang="en-US" dirty="0"/>
              <a:t>, we can run simultaneously an </a:t>
            </a:r>
            <a:r>
              <a:rPr lang="en-US" b="1" dirty="0"/>
              <a:t>Android </a:t>
            </a:r>
            <a:r>
              <a:rPr lang="en-US" dirty="0"/>
              <a:t>virtual machine + two </a:t>
            </a:r>
            <a:r>
              <a:rPr lang="en-US" b="1" dirty="0"/>
              <a:t>Ubuntu Linux </a:t>
            </a:r>
            <a:r>
              <a:rPr lang="en-US" dirty="0"/>
              <a:t>virtual machines + a </a:t>
            </a:r>
            <a:r>
              <a:rPr lang="en-US" b="1" dirty="0"/>
              <a:t>FreeBSD</a:t>
            </a:r>
            <a:r>
              <a:rPr lang="en-US" dirty="0"/>
              <a:t> virtual machine.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Storage, memory, networking and desktops can also be virtual.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Virtual storage </a:t>
            </a:r>
            <a:r>
              <a:rPr lang="en-US" dirty="0"/>
              <a:t>means that you can use remote or virtual storage infrastructure, to appear and function exactly like a local hard drive.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Example </a:t>
            </a:r>
            <a:r>
              <a:rPr lang="en-US" dirty="0"/>
              <a:t>of virtual storage is the desktop </a:t>
            </a:r>
            <a:r>
              <a:rPr lang="en-US" b="1" dirty="0"/>
              <a:t>Google Drive </a:t>
            </a:r>
            <a:r>
              <a:rPr lang="en-US" dirty="0"/>
              <a:t>client, which displays your files from the drive, as local files on your computer.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Virtual memory </a:t>
            </a:r>
            <a:r>
              <a:rPr lang="en-US" dirty="0"/>
              <a:t>is a technology, where external or remote memory resources could be used as local memory.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a </a:t>
            </a:r>
            <a:r>
              <a:rPr lang="en-US" b="1" dirty="0"/>
              <a:t>USB flash memory </a:t>
            </a:r>
            <a:r>
              <a:rPr lang="en-US" dirty="0"/>
              <a:t>can be used as a </a:t>
            </a:r>
            <a:r>
              <a:rPr lang="en-US" b="1" dirty="0"/>
              <a:t>disk cache </a:t>
            </a:r>
            <a:r>
              <a:rPr lang="en-US" dirty="0"/>
              <a:t>in Microsoft Windows,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an effort to increase computing performance.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network infrastructure to be distributed over Internet, without using a physical network equipment.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desktops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are virtual desktop environments, running in a virtual machines, available remotely.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example, developers may use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 Safari Web browser on macOS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for testing a Web front-end app.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Virtualization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 powerful concept and technology in software development and developers should be familiar with it.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concept of "</a:t>
            </a:r>
            <a:r>
              <a:rPr lang="en-US" b="1" dirty="0"/>
              <a:t>cloud environment</a:t>
            </a:r>
            <a:r>
              <a:rPr lang="en-US" dirty="0"/>
              <a:t>", "</a:t>
            </a:r>
            <a:r>
              <a:rPr lang="en-US" b="1" dirty="0"/>
              <a:t>cloud infrastructure</a:t>
            </a:r>
            <a:r>
              <a:rPr lang="en-US" dirty="0"/>
              <a:t>" or just "</a:t>
            </a:r>
            <a:r>
              <a:rPr lang="en-US" b="1" dirty="0"/>
              <a:t>cloud</a:t>
            </a:r>
            <a:r>
              <a:rPr lang="en-US" dirty="0"/>
              <a:t>" plays an important</a:t>
            </a:r>
            <a:r>
              <a:rPr lang="bg-BG" dirty="0"/>
              <a:t> </a:t>
            </a:r>
            <a:r>
              <a:rPr lang="en-US" dirty="0"/>
              <a:t>role in modern computing.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"cloud"</a:t>
            </a:r>
            <a:r>
              <a:rPr lang="en-US" dirty="0"/>
              <a:t> consists of remote computing resources, virtual machines, storage, platforms and software instances available on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cloud infrastructure, platforms</a:t>
            </a:r>
            <a:r>
              <a:rPr lang="bg-BG" dirty="0"/>
              <a:t>, </a:t>
            </a:r>
            <a:r>
              <a:rPr lang="en-US" dirty="0"/>
              <a:t>services and cloud-based software is typically available </a:t>
            </a:r>
            <a:r>
              <a:rPr lang="en-US" b="1" dirty="0"/>
              <a:t>for rent for a fee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vendors provide </a:t>
            </a:r>
            <a:r>
              <a:rPr lang="en-US" b="1" dirty="0"/>
              <a:t>free of charge </a:t>
            </a:r>
            <a:r>
              <a:rPr lang="en-US" dirty="0"/>
              <a:t>limited versions of their cloud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cloud environments are offered in several </a:t>
            </a:r>
            <a:r>
              <a:rPr lang="en-US" b="1" dirty="0"/>
              <a:t>service models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Infrastructure as a service</a:t>
            </a:r>
            <a:r>
              <a:rPr lang="en-US" dirty="0"/>
              <a:t>, </a:t>
            </a:r>
            <a:r>
              <a:rPr lang="en-US" b="1" dirty="0"/>
              <a:t>platform as a service </a:t>
            </a:r>
            <a:r>
              <a:rPr lang="en-US" dirty="0"/>
              <a:t>and </a:t>
            </a:r>
            <a:r>
              <a:rPr lang="en-US" b="1" dirty="0"/>
              <a:t>software as a service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0"/>
            <a:r>
              <a:rPr lang="en-US" b="1" dirty="0"/>
              <a:t>IaaS</a:t>
            </a:r>
            <a:r>
              <a:rPr lang="en-US" dirty="0"/>
              <a:t> (infrastructure as a service) provides </a:t>
            </a:r>
            <a:r>
              <a:rPr lang="en-US" b="1" dirty="0"/>
              <a:t>virtual machines </a:t>
            </a:r>
            <a:r>
              <a:rPr lang="en-US" b="0" dirty="0"/>
              <a:t>and other computing resources </a:t>
            </a:r>
            <a:r>
              <a:rPr lang="en-US" dirty="0"/>
              <a:t>on demand, for a fee.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b="0" dirty="0"/>
              <a:t>of the IaaS model is</a:t>
            </a:r>
            <a:r>
              <a:rPr lang="en-US" dirty="0"/>
              <a:t> when a company hires virtual servers to host their Web sites, or virtual machines do deploy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Under the IaaS model, </a:t>
            </a:r>
            <a:r>
              <a:rPr lang="en-US" b="1" dirty="0"/>
              <a:t>developers and system administrators install, manage and maintain their virtual machines</a:t>
            </a:r>
            <a:r>
              <a:rPr lang="en-US" dirty="0"/>
              <a:t>, the operating systems, configuration settings, backups, security and everything else.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IaaS services </a:t>
            </a:r>
            <a:r>
              <a:rPr lang="en-US" dirty="0"/>
              <a:t>are offered by the major cloud infrastructure providers, such as Amazon AWS, Google Cloud, Azure</a:t>
            </a:r>
            <a:r>
              <a:rPr lang="bg-BG" dirty="0"/>
              <a:t>, </a:t>
            </a:r>
            <a:r>
              <a:rPr lang="en-US" noProof="1"/>
              <a:t>DigitalOcean</a:t>
            </a:r>
            <a:r>
              <a:rPr lang="en-US" dirty="0"/>
              <a:t> and Rackspace.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IaaS model </a:t>
            </a:r>
            <a:r>
              <a:rPr lang="en-US" dirty="0"/>
              <a:t>is mostly for </a:t>
            </a:r>
            <a:r>
              <a:rPr lang="en-US" b="1" dirty="0"/>
              <a:t>system administrators </a:t>
            </a:r>
            <a:r>
              <a:rPr lang="en-US" dirty="0"/>
              <a:t>and developers who want to completely control their production environments.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PaaS</a:t>
            </a:r>
            <a:r>
              <a:rPr lang="en-US" dirty="0"/>
              <a:t> (platform as a service) provides </a:t>
            </a:r>
            <a:r>
              <a:rPr lang="en-US" b="1" dirty="0"/>
              <a:t>managed environments for app deployments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b="1" dirty="0"/>
              <a:t>Managed</a:t>
            </a:r>
            <a:r>
              <a:rPr lang="en-US" dirty="0"/>
              <a:t>" means that someone else cares about the hardware, software and its maintenance,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guarantees that the requested environment and services are constantly </a:t>
            </a:r>
            <a:r>
              <a:rPr lang="en-US" b="1" dirty="0"/>
              <a:t>up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don't care about the execution environment, only for their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example</a:t>
            </a:r>
            <a:r>
              <a:rPr lang="en-US" dirty="0"/>
              <a:t>, you have a Python app and you want to host it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Instead of </a:t>
            </a:r>
            <a:r>
              <a:rPr lang="en-US" b="1" dirty="0"/>
              <a:t>renting a cloud server</a:t>
            </a:r>
            <a:r>
              <a:rPr lang="en-US" dirty="0"/>
              <a:t>, you could deploy and run the app in the Heroku PaaS cloud or in Azure PaaS.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PaaS </a:t>
            </a:r>
            <a:r>
              <a:rPr lang="en-US" dirty="0"/>
              <a:t>model provides cloud environment for deploying and running apps,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developers do not care about the operating system, software platforms, application servers, database servers and other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Developers just send their source code or compiled app </a:t>
            </a:r>
            <a:r>
              <a:rPr lang="en-US" dirty="0"/>
              <a:t>to the cloud, configure some settings and </a:t>
            </a:r>
            <a:r>
              <a:rPr lang="en-US" b="1" dirty="0"/>
              <a:t>the app is live and running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PaaS platforms typically </a:t>
            </a:r>
            <a:r>
              <a:rPr lang="en-US" dirty="0"/>
              <a:t>provide a lot of </a:t>
            </a:r>
            <a:r>
              <a:rPr lang="en-US" b="1" dirty="0"/>
              <a:t>managed platform services</a:t>
            </a:r>
            <a:r>
              <a:rPr lang="en-US" dirty="0"/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databases (relational and document-based),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storage services (files, video, content-delivery networks and others),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message queue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logging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caching services,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and artificial intelligent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use PaaS to </a:t>
            </a:r>
            <a:r>
              <a:rPr lang="en-US" b="1" dirty="0"/>
              <a:t>simplify the development</a:t>
            </a:r>
            <a:r>
              <a:rPr lang="en-US" dirty="0"/>
              <a:t>, deployment and maintenance of their apps and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PaaS model </a:t>
            </a:r>
            <a:r>
              <a:rPr lang="en-US" dirty="0"/>
              <a:t>is mostly for </a:t>
            </a:r>
            <a:r>
              <a:rPr lang="en-US" b="1" dirty="0"/>
              <a:t>developers </a:t>
            </a:r>
            <a:r>
              <a:rPr lang="en-US" dirty="0"/>
              <a:t>who want to focus on the software, rather than on the environment that hosts it.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SaaS</a:t>
            </a:r>
            <a:r>
              <a:rPr lang="en-US" dirty="0"/>
              <a:t> (software as a service) provides </a:t>
            </a:r>
            <a:r>
              <a:rPr lang="en-US" b="1" dirty="0"/>
              <a:t>managed software instances</a:t>
            </a:r>
            <a:r>
              <a:rPr lang="en-US" b="0" dirty="0"/>
              <a:t> in the cloud.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Users pay for hosted software in the cloud (or get a limited version for free) and use it over Internet.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SaaS service are the </a:t>
            </a:r>
            <a:r>
              <a:rPr lang="en-US" b="1" dirty="0"/>
              <a:t>Office 365</a:t>
            </a:r>
            <a:r>
              <a:rPr lang="en-US" dirty="0"/>
              <a:t> application suite, </a:t>
            </a:r>
            <a:r>
              <a:rPr lang="en-US" b="1" dirty="0"/>
              <a:t>Google Docs</a:t>
            </a:r>
            <a:r>
              <a:rPr lang="en-US" dirty="0"/>
              <a:t> and WordPress.com website hosting cloud.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SaaS model </a:t>
            </a:r>
            <a:r>
              <a:rPr lang="en-US" dirty="0"/>
              <a:t>is mostly for </a:t>
            </a:r>
            <a:r>
              <a:rPr lang="en-US" b="1" dirty="0"/>
              <a:t>end users</a:t>
            </a:r>
            <a:r>
              <a:rPr lang="en-US" b="0" dirty="0"/>
              <a:t>, not for developers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56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Containers</a:t>
            </a:r>
            <a:r>
              <a:rPr lang="en-US" dirty="0"/>
              <a:t>, </a:t>
            </a:r>
            <a:r>
              <a:rPr lang="en-US" b="1" dirty="0"/>
              <a:t>Docker </a:t>
            </a:r>
            <a:r>
              <a:rPr lang="en-US" dirty="0"/>
              <a:t>and other </a:t>
            </a:r>
            <a:r>
              <a:rPr lang="en-US" b="1" dirty="0"/>
              <a:t>containerization platforms</a:t>
            </a:r>
            <a:r>
              <a:rPr lang="en-US" b="0" dirty="0"/>
              <a:t> (like "Linux Containers")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popular infrastructural </a:t>
            </a:r>
            <a:r>
              <a:rPr lang="en-US" b="1" dirty="0"/>
              <a:t>concept and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deploy, run and manage software installations and software environments</a:t>
            </a:r>
            <a:r>
              <a:rPr lang="bg-BG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packaged as "</a:t>
            </a:r>
            <a:r>
              <a:rPr lang="en-US" b="1" dirty="0"/>
              <a:t>containers images</a:t>
            </a:r>
            <a:r>
              <a:rPr lang="en-US" dirty="0"/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A</a:t>
            </a:r>
            <a:r>
              <a:rPr lang="en-US" b="1" dirty="0"/>
              <a:t> container image</a:t>
            </a:r>
            <a:r>
              <a:rPr lang="en-US" b="0" dirty="0"/>
              <a:t> </a:t>
            </a:r>
            <a:r>
              <a:rPr lang="en-US" dirty="0"/>
              <a:t>is a standalone executable software package,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bundled together </a:t>
            </a:r>
            <a:r>
              <a:rPr lang="en-US" b="1" dirty="0"/>
              <a:t>with its dependencies</a:t>
            </a:r>
            <a:r>
              <a:rPr lang="en-US" b="0" dirty="0"/>
              <a:t> (operating system, code, runtime and others)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designed to </a:t>
            </a:r>
            <a:r>
              <a:rPr lang="en-US" b="1" dirty="0"/>
              <a:t>run in a virtual execution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Container images are a </a:t>
            </a:r>
            <a:r>
              <a:rPr lang="en-US" b="1" dirty="0"/>
              <a:t>set of files and folders</a:t>
            </a:r>
            <a:r>
              <a:rPr lang="en-US" dirty="0"/>
              <a:t>, packaged as </a:t>
            </a:r>
            <a:r>
              <a:rPr lang="en-US" b="1" dirty="0"/>
              <a:t>ZIP</a:t>
            </a:r>
            <a:r>
              <a:rPr lang="en-US" dirty="0"/>
              <a:t>, </a:t>
            </a:r>
            <a:r>
              <a:rPr lang="en-US" b="1" dirty="0"/>
              <a:t>TAR</a:t>
            </a:r>
            <a:r>
              <a:rPr lang="en-US" dirty="0"/>
              <a:t> or other archive format.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When you run a </a:t>
            </a:r>
            <a:r>
              <a:rPr lang="en-US" b="1" dirty="0"/>
              <a:t>container image</a:t>
            </a:r>
            <a:r>
              <a:rPr lang="en-US" b="0" dirty="0"/>
              <a:t>, it creates and runs a virtual app, called "</a:t>
            </a:r>
            <a:r>
              <a:rPr lang="en-US" b="1" dirty="0"/>
              <a:t>container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Thus,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container 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is, ultimately, just a </a:t>
            </a:r>
            <a:r>
              <a:rPr lang="en-US" b="1" i="0" dirty="0">
                <a:solidFill>
                  <a:srgbClr val="000000"/>
                </a:solidFill>
                <a:effectLst/>
                <a:latin typeface="SF-Pro-Display"/>
              </a:rPr>
              <a:t>running container image</a:t>
            </a:r>
            <a:r>
              <a:rPr lang="en-US" b="0" i="0" dirty="0">
                <a:solidFill>
                  <a:srgbClr val="000000"/>
                </a:solidFill>
                <a:effectLst/>
                <a:latin typeface="SF-Pro-Display"/>
              </a:rPr>
              <a:t> in the host environment.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bundle their own software, code, libraries and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Containers are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isolated from one another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but can communicate with each other through well-defined channels.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container host </a:t>
            </a:r>
            <a:r>
              <a:rPr lang="en-US" dirty="0"/>
              <a:t>could start, stop, pause and resume the containers.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container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typically holds an app, together with its runtime environment: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operating system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Ubuntu Linux)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runtime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(such as Node.js or Apache +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code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or its compiled binaries (such as the WordPress source code in PHP) +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 dependencies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(such as libraries, frameworks and configuration settings, like curl</a:t>
            </a:r>
            <a:r>
              <a:rPr lang="bg-BG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openssl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zlib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/>
              <a:t>For </a:t>
            </a:r>
            <a:r>
              <a:rPr lang="en-US" b="1" dirty="0"/>
              <a:t>example</a:t>
            </a:r>
            <a:r>
              <a:rPr lang="en-US" b="0" dirty="0"/>
              <a:t>, a </a:t>
            </a:r>
            <a:r>
              <a:rPr lang="en-US" b="1" dirty="0"/>
              <a:t>WordPress instance can run in a container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runs Linux + Apache web server + PHP + some libraries,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holds the WordPress code + some configuration files.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All these components are </a:t>
            </a:r>
            <a:r>
              <a:rPr lang="en-US" b="1" dirty="0"/>
              <a:t>bundled together </a:t>
            </a:r>
            <a:r>
              <a:rPr lang="en-US" dirty="0"/>
              <a:t>and run as a single application in an isolated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benefits</a:t>
            </a:r>
            <a:r>
              <a:rPr lang="en-US" dirty="0"/>
              <a:t> of the containerization technology are: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simplified installation, configuration and deployment.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Containers allow </a:t>
            </a:r>
            <a:r>
              <a:rPr lang="en-US" b="1" dirty="0"/>
              <a:t>automated configuration and management </a:t>
            </a:r>
            <a:r>
              <a:rPr lang="en-US" dirty="0"/>
              <a:t>of virtual software environments,</a:t>
            </a:r>
            <a:endParaRPr lang="bg-BG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using tools like </a:t>
            </a:r>
            <a:r>
              <a:rPr lang="en-US" b="1" dirty="0"/>
              <a:t>Kubernetes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Containerization is often associated with </a:t>
            </a:r>
            <a:r>
              <a:rPr lang="en-US" b="1" dirty="0"/>
              <a:t>DevOps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</a:t>
            </a:r>
            <a:r>
              <a:rPr lang="en-US" dirty="0"/>
              <a:t>combines </a:t>
            </a:r>
            <a:r>
              <a:rPr lang="en-US" b="1" dirty="0"/>
              <a:t>agile principles and technologies </a:t>
            </a:r>
            <a:r>
              <a:rPr lang="en-US" dirty="0"/>
              <a:t>to implement </a:t>
            </a:r>
            <a:r>
              <a:rPr lang="en-US" b="1" dirty="0"/>
              <a:t>continuous delivery</a:t>
            </a:r>
            <a:r>
              <a:rPr lang="en-US" dirty="0"/>
              <a:t>, build automation, continuous integration, automated deployment, automated testing, automated releasing and automated monitoring of the software systems in the software development process.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DevOps engineers </a:t>
            </a:r>
            <a:r>
              <a:rPr lang="en-US" dirty="0"/>
              <a:t>often use </a:t>
            </a:r>
            <a:r>
              <a:rPr lang="en-US" b="1" dirty="0"/>
              <a:t>containers</a:t>
            </a:r>
            <a:r>
              <a:rPr lang="en-US" dirty="0"/>
              <a:t> to implement </a:t>
            </a:r>
            <a:r>
              <a:rPr lang="en-US" b="1" dirty="0"/>
              <a:t>automated provisioning</a:t>
            </a:r>
            <a:r>
              <a:rPr lang="en-US" dirty="0"/>
              <a:t> of development, testing and production environments.</a:t>
            </a:r>
            <a:endParaRPr lang="bg-B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bg-BG" dirty="0"/>
          </a:p>
          <a:p>
            <a:pPr>
              <a:spcBef>
                <a:spcPts val="1200"/>
              </a:spcBef>
            </a:pPr>
            <a:r>
              <a:rPr lang="en-US" b="1" dirty="0"/>
              <a:t>Docker </a:t>
            </a:r>
            <a:r>
              <a:rPr lang="en-US" dirty="0"/>
              <a:t>is the most popular containerization platform.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It runs as a service on Linux, Windows, and many could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you run Docker, you can </a:t>
            </a:r>
            <a:r>
              <a:rPr lang="en-US" b="1" dirty="0"/>
              <a:t>create container images</a:t>
            </a:r>
            <a:r>
              <a:rPr lang="en-US" dirty="0"/>
              <a:t>, using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</a:p>
          <a:p>
            <a:pPr lvl="0"/>
            <a:endParaRPr lang="bg-BG" dirty="0"/>
          </a:p>
          <a:p>
            <a:pPr lvl="0"/>
            <a:r>
              <a:rPr lang="en-US" dirty="0"/>
              <a:t>Docker </a:t>
            </a:r>
            <a:r>
              <a:rPr lang="en-US" b="1" dirty="0"/>
              <a:t>runs containers </a:t>
            </a:r>
            <a:r>
              <a:rPr lang="en-US" dirty="0"/>
              <a:t>from </a:t>
            </a:r>
            <a:r>
              <a:rPr lang="en-US" b="1" dirty="0"/>
              <a:t>local images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</a:t>
            </a:r>
            <a:r>
              <a:rPr lang="en-US" b="1" dirty="0"/>
              <a:t>downloaded from the Docker Hub </a:t>
            </a:r>
            <a:r>
              <a:rPr lang="en-US" dirty="0"/>
              <a:t>online repository,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 from images, created by "</a:t>
            </a:r>
            <a:r>
              <a:rPr lang="en-US" b="1" i="0" noProof="1">
                <a:solidFill>
                  <a:srgbClr val="33444C"/>
                </a:solidFill>
                <a:effectLst/>
                <a:latin typeface="Geomanist Book"/>
              </a:rPr>
              <a:t>Dockerfile</a:t>
            </a:r>
            <a:r>
              <a:rPr lang="en-US" b="0" i="0" dirty="0">
                <a:solidFill>
                  <a:srgbClr val="33444C"/>
                </a:solidFill>
                <a:effectLst/>
                <a:latin typeface="Geomanist Book"/>
              </a:rPr>
              <a:t>" scripts.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Docker containers</a:t>
            </a:r>
            <a:r>
              <a:rPr lang="en-US" dirty="0"/>
              <a:t> are virtual app instances, which can be started, stopped or put at pause.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Developers can </a:t>
            </a:r>
            <a:r>
              <a:rPr lang="en-US" b="1" dirty="0"/>
              <a:t>connect to existing Docker containers</a:t>
            </a:r>
            <a:r>
              <a:rPr lang="en-US" dirty="0"/>
              <a:t> and manage them from the console.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Docker containers </a:t>
            </a:r>
            <a:r>
              <a:rPr lang="en-US" b="1" dirty="0"/>
              <a:t>can expose network ports </a:t>
            </a:r>
            <a:r>
              <a:rPr lang="en-US" dirty="0"/>
              <a:t>(like the </a:t>
            </a:r>
            <a:r>
              <a:rPr lang="en-US" b="1" dirty="0"/>
              <a:t>HTTP port 80</a:t>
            </a:r>
            <a:r>
              <a:rPr lang="en-US" dirty="0"/>
              <a:t>) to the host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Thus, containers can serve Internet traffic from their host machine.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Docker is open-source</a:t>
            </a:r>
            <a:r>
              <a:rPr lang="en-US" b="0" dirty="0"/>
              <a:t> software.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r</a:t>
            </a:r>
            <a:r>
              <a:rPr lang="en-US" dirty="0"/>
              <a:t>uns on Linux, Windows and Mac.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Docker images can run in many </a:t>
            </a:r>
            <a:r>
              <a:rPr lang="en-US" b="1" dirty="0"/>
              <a:t>cloud environments</a:t>
            </a:r>
            <a:r>
              <a:rPr lang="en-US" dirty="0"/>
              <a:t>, such as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b="0" i="0" dirty="0">
                <a:solidFill>
                  <a:srgbClr val="FFFFFF"/>
                </a:solidFill>
                <a:effectLst/>
                <a:latin typeface="AmazonEmberBold"/>
              </a:rPr>
              <a:t>Amazon Elastic Container Service" and Docker for Azure.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Docker Compose 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is another container-based technology for defining and running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multi-container Docker applications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For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example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using Docker Compose developers can run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WordPress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 +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in two </a:t>
            </a:r>
            <a:r>
              <a:rPr lang="en-US" b="1" i="0" dirty="0">
                <a:solidFill>
                  <a:srgbClr val="33444C"/>
                </a:solidFill>
                <a:effectLst/>
                <a:latin typeface="Open Sans"/>
              </a:rPr>
              <a:t>separate containers</a:t>
            </a: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, with an integration between them,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33444C"/>
                </a:solidFill>
                <a:effectLst/>
                <a:latin typeface="Open Sans"/>
              </a:rPr>
              <a:t>so that the WordPress instance store its data in the MySQL database.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60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play a bit with Docker</a:t>
            </a:r>
            <a:r>
              <a:rPr lang="en-US" dirty="0"/>
              <a:t>, to demonstrate its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install </a:t>
            </a:r>
            <a:r>
              <a:rPr lang="en-US" b="1" dirty="0"/>
              <a:t>Docker</a:t>
            </a:r>
            <a:r>
              <a:rPr lang="en-US" dirty="0"/>
              <a:t> on your local computer and run some Docker image.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you can use the </a:t>
            </a:r>
            <a:r>
              <a:rPr lang="en-US" b="1" dirty="0"/>
              <a:t>Docker online playground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requires a free </a:t>
            </a:r>
            <a:r>
              <a:rPr lang="en-US" b="1" dirty="0"/>
              <a:t>Docker Hub registration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open the </a:t>
            </a:r>
            <a:r>
              <a:rPr lang="en-US" b="1" dirty="0"/>
              <a:t>Docker playground </a:t>
            </a:r>
            <a:r>
              <a:rPr lang="en-US" b="0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Now create a new </a:t>
            </a:r>
            <a:r>
              <a:rPr lang="en-US" b="1" dirty="0"/>
              <a:t>Docker instance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shall see the Docker console.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 can type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For example, we can type "</a:t>
            </a:r>
            <a:r>
              <a:rPr lang="en-US" b="1" dirty="0"/>
              <a:t>docker -v</a:t>
            </a:r>
            <a:r>
              <a:rPr lang="en-US" b="0" dirty="0"/>
              <a:t>". It shows the Docker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Now, let's </a:t>
            </a:r>
            <a:r>
              <a:rPr lang="en-US" b="1" dirty="0"/>
              <a:t>run a container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following command </a:t>
            </a:r>
            <a:r>
              <a:rPr lang="en-US" b="1" dirty="0"/>
              <a:t>downloads a Docker image</a:t>
            </a:r>
            <a:r>
              <a:rPr lang="en-US" dirty="0"/>
              <a:t> and </a:t>
            </a:r>
            <a:r>
              <a:rPr lang="en-US" b="1" dirty="0"/>
              <a:t>runs it </a:t>
            </a:r>
            <a:r>
              <a:rPr lang="en-US" dirty="0"/>
              <a:t>in a new container: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-p:8080:80 dockersamples/static-site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</a:t>
            </a:r>
            <a:r>
              <a:rPr lang="en-US" b="1" dirty="0"/>
              <a:t>run the above command </a:t>
            </a:r>
            <a:r>
              <a:rPr lang="en-US" dirty="0"/>
              <a:t>and we wait for its execution.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</a:t>
            </a:r>
            <a:r>
              <a:rPr lang="en-US" b="1" dirty="0"/>
              <a:t>takes some time </a:t>
            </a:r>
            <a:r>
              <a:rPr lang="en-US" dirty="0"/>
              <a:t>to download the image and their dependencies.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image name is "</a:t>
            </a:r>
            <a:r>
              <a:rPr lang="en-US" sz="1200" b="1" noProof="1"/>
              <a:t>dockersamples/static-site</a:t>
            </a:r>
            <a:r>
              <a:rPr lang="en-US" sz="1200" b="0" noProof="1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image will be </a:t>
            </a:r>
            <a:r>
              <a:rPr lang="en-US" sz="1200" b="1" noProof="1"/>
              <a:t>downloaded from Internet</a:t>
            </a:r>
            <a:r>
              <a:rPr lang="en-US" sz="1200" b="0" noProof="1"/>
              <a:t>, from the </a:t>
            </a:r>
            <a:r>
              <a:rPr lang="en-US" sz="1200" b="1" noProof="1"/>
              <a:t>Docker Hub </a:t>
            </a:r>
            <a:r>
              <a:rPr lang="en-US" sz="1200" b="0" noProof="1"/>
              <a:t>image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above command also </a:t>
            </a:r>
            <a:r>
              <a:rPr lang="en-US" sz="1200" b="1" noProof="1"/>
              <a:t>maps the port 80 from the container to port 8080 at the host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way the Web server, running in the container, will be visible from the host machine and from Internet.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"</a:t>
            </a:r>
            <a:r>
              <a:rPr lang="en-US" sz="1200" b="1" noProof="1"/>
              <a:t>hypen d</a:t>
            </a:r>
            <a:r>
              <a:rPr lang="en-US" sz="1200" b="0" noProof="1"/>
              <a:t>" option runs the container in background, instead of launching its console.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Now the container is up and </a:t>
            </a:r>
            <a:r>
              <a:rPr lang="en-US" b="1" dirty="0"/>
              <a:t>running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local machine we can </a:t>
            </a:r>
            <a:r>
              <a:rPr lang="en-US" b="1" dirty="0"/>
              <a:t>o</a:t>
            </a:r>
            <a:r>
              <a:rPr lang="en-US" sz="3400" b="1" dirty="0"/>
              <a:t>pen the exposed URL</a:t>
            </a:r>
            <a:r>
              <a:rPr lang="en-US" sz="3400" dirty="0"/>
              <a:t>: </a:t>
            </a:r>
            <a:r>
              <a:rPr lang="en-US" sz="3400" noProof="1">
                <a:hlinkClick r:id="rId4"/>
              </a:rPr>
              <a:t>http://localhost:8080</a:t>
            </a:r>
            <a:r>
              <a:rPr lang="en-US" sz="3400" noProof="1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In the </a:t>
            </a:r>
            <a:r>
              <a:rPr lang="en-US" sz="3400" b="1" noProof="1"/>
              <a:t>Docker Playground </a:t>
            </a:r>
            <a:r>
              <a:rPr lang="en-US" sz="3400" noProof="1"/>
              <a:t>the port 8080 from the Docker host is mapped to an automatically created URL.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We can open the [8080] link and we shall </a:t>
            </a:r>
            <a:r>
              <a:rPr lang="en-US" sz="3400" b="1" noProof="1"/>
              <a:t>access the app </a:t>
            </a:r>
            <a:r>
              <a:rPr lang="en-US" sz="3400" noProof="1"/>
              <a:t>from our container.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3400" noProof="1"/>
              <a:t>This Web page is </a:t>
            </a:r>
            <a:r>
              <a:rPr lang="en-US" sz="3400" b="1" noProof="1"/>
              <a:t>served by the Web server</a:t>
            </a:r>
            <a:r>
              <a:rPr lang="en-US" sz="3400" noProof="1"/>
              <a:t>, running inside the Docker container.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noProof="1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noProof="1"/>
              <a:t>We can </a:t>
            </a:r>
            <a:r>
              <a:rPr lang="en-US" sz="3400" b="1" noProof="1"/>
              <a:t>view the currently running Docker containers</a:t>
            </a:r>
            <a:r>
              <a:rPr lang="en-US" sz="3400" b="0" noProof="1"/>
              <a:t> by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lists all containers, along with some details about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Now let's </a:t>
            </a:r>
            <a:r>
              <a:rPr lang="en-US" sz="1200" b="1" dirty="0"/>
              <a:t>run a second container </a:t>
            </a:r>
            <a:r>
              <a:rPr lang="en-US" sz="1200" dirty="0"/>
              <a:t>in parallel. We shall use a similar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run -d -p:8081:80 dockersamples/static-site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same container, but we expose its port 80 to different port on the host machine.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now have </a:t>
            </a:r>
            <a:r>
              <a:rPr lang="en-US" sz="1200" b="1" noProof="1"/>
              <a:t>two containers running simultaneously </a:t>
            </a:r>
            <a:r>
              <a:rPr lang="en-US" sz="1200" b="0" noProof="1"/>
              <a:t>on the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open the apps from these two contaners from their exposed 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Let's now login into the first container: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docker exec -it </a:t>
            </a:r>
            <a:r>
              <a:rPr lang="en-US" b="1" i="1" dirty="0"/>
              <a:t>{process id or name}</a:t>
            </a:r>
            <a:r>
              <a:rPr lang="bg-BG" b="1" i="1" dirty="0"/>
              <a:t> </a:t>
            </a:r>
            <a:r>
              <a:rPr lang="en-US" b="1" i="0" dirty="0"/>
              <a:t>bash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This command executes in the specified container the "</a:t>
            </a:r>
            <a:r>
              <a:rPr lang="en-US" b="1" i="0" dirty="0"/>
              <a:t>bash</a:t>
            </a:r>
            <a:r>
              <a:rPr lang="en-US" b="0" i="0" dirty="0"/>
              <a:t>" shell in interactive (command line) mode.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login is successful, and we can </a:t>
            </a:r>
            <a:r>
              <a:rPr lang="en-US" b="1" i="0" dirty="0"/>
              <a:t>type commands</a:t>
            </a:r>
            <a:r>
              <a:rPr lang="en-US" b="0" i="0" dirty="0"/>
              <a:t> inside the container: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Let's list the local files in the container: </a:t>
            </a:r>
            <a:r>
              <a:rPr lang="en-US" b="1" i="0" dirty="0"/>
              <a:t>ls -al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View the content of the main Web page, served by the </a:t>
            </a:r>
            <a:r>
              <a:rPr lang="en-US" b="0" i="0" dirty="0" err="1"/>
              <a:t>nginx</a:t>
            </a:r>
            <a:r>
              <a:rPr lang="en-US" b="0" i="0" dirty="0"/>
              <a:t> Web server: </a:t>
            </a:r>
            <a:r>
              <a:rPr lang="en-US" b="1" i="0" dirty="0"/>
              <a:t>cat index.html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Exit from the container's interactive shell: </a:t>
            </a:r>
            <a:r>
              <a:rPr lang="en-US" b="1" i="0" dirty="0"/>
              <a:t>exit</a:t>
            </a:r>
            <a:endParaRPr lang="en-US" sz="120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We can stop certain container by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docker kill </a:t>
            </a:r>
            <a:r>
              <a:rPr lang="en-US" b="1" i="1" dirty="0"/>
              <a:t>+ the process id 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We can use the </a:t>
            </a:r>
            <a:r>
              <a:rPr lang="en-US" b="1" i="0" dirty="0"/>
              <a:t>[Tab] key </a:t>
            </a:r>
            <a:r>
              <a:rPr lang="en-US" b="0" i="0" dirty="0"/>
              <a:t>to autocomplete the container name.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Now the container is </a:t>
            </a:r>
            <a:r>
              <a:rPr lang="en-US" b="1" i="0" dirty="0"/>
              <a:t>terminated</a:t>
            </a:r>
            <a:r>
              <a:rPr lang="en-US" b="0" i="0" dirty="0"/>
              <a:t>, and the exposed Web sites are no longer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/>
              <a:t>Note that it is normal if you don't understand everything about containers and Docker.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The idea of this demonstration is to </a:t>
            </a:r>
            <a:r>
              <a:rPr lang="en-US" b="1" i="0" dirty="0"/>
              <a:t>understand the concept of "containers"</a:t>
            </a:r>
            <a:r>
              <a:rPr lang="en-US" b="0" i="0" dirty="0"/>
              <a:t> as a tool to run pre-packaged apps and software environments.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/>
              <a:t>Containerization is an important concept </a:t>
            </a:r>
            <a:r>
              <a:rPr lang="en-US" b="0" i="0" dirty="0"/>
              <a:t>in software infrastructure and developers should be familiar with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5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3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already made a </a:t>
            </a:r>
            <a:r>
              <a:rPr lang="en-US" b="1" dirty="0"/>
              <a:t>live coding demonstration </a:t>
            </a:r>
            <a:r>
              <a:rPr lang="en-US" dirty="0"/>
              <a:t>about containers and Docker.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experiment with Docker at the </a:t>
            </a:r>
            <a:r>
              <a:rPr lang="en-US" b="1" dirty="0"/>
              <a:t>Docker Playground </a:t>
            </a:r>
            <a:r>
              <a:rPr lang="en-US" dirty="0"/>
              <a:t>from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yourself and have fun.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9921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Working with </a:t>
            </a:r>
            <a:r>
              <a:rPr lang="en-US" b="1" noProof="0" dirty="0"/>
              <a:t>operating systems </a:t>
            </a:r>
            <a:r>
              <a:rPr lang="en-US" noProof="0" dirty="0"/>
              <a:t>(Linux, Windows, MacOS or others) is an important skill for software engineers.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Developers should </a:t>
            </a:r>
            <a:r>
              <a:rPr lang="en-US" b="1" noProof="0" dirty="0"/>
              <a:t>understand the basic concepts of operating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and how </a:t>
            </a:r>
            <a:r>
              <a:rPr lang="en-US" b="1" noProof="0" dirty="0"/>
              <a:t>processes</a:t>
            </a:r>
            <a:r>
              <a:rPr lang="en-US" noProof="0" dirty="0"/>
              <a:t>, </a:t>
            </a:r>
            <a:r>
              <a:rPr lang="en-US" b="1" noProof="0" dirty="0"/>
              <a:t>users</a:t>
            </a:r>
            <a:r>
              <a:rPr lang="en-US" noProof="0" dirty="0"/>
              <a:t>, </a:t>
            </a:r>
            <a:r>
              <a:rPr lang="en-US" b="1" noProof="0" dirty="0"/>
              <a:t>file system</a:t>
            </a:r>
            <a:r>
              <a:rPr lang="en-US" noProof="0" dirty="0"/>
              <a:t>, the </a:t>
            </a:r>
            <a:r>
              <a:rPr lang="en-US" b="1" noProof="0" dirty="0"/>
              <a:t>input and output </a:t>
            </a:r>
            <a:r>
              <a:rPr lang="en-US" noProof="0" dirty="0"/>
              <a:t>and the </a:t>
            </a:r>
            <a:r>
              <a:rPr lang="en-US" b="1" noProof="0" dirty="0"/>
              <a:t>console</a:t>
            </a:r>
            <a:r>
              <a:rPr lang="en-US" noProof="0" dirty="0"/>
              <a:t>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Linux </a:t>
            </a:r>
            <a:r>
              <a:rPr lang="en-US" noProof="0" dirty="0"/>
              <a:t>is the most important operating system for software developers.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Every developer should be familiar with the </a:t>
            </a:r>
            <a:r>
              <a:rPr lang="en-US" b="1" noProof="0" dirty="0"/>
              <a:t>basic Linux console commands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Other </a:t>
            </a:r>
            <a:r>
              <a:rPr lang="en-US" b="1" noProof="0" dirty="0"/>
              <a:t>important Linux skills </a:t>
            </a:r>
            <a:r>
              <a:rPr lang="en-US" noProof="0" dirty="0"/>
              <a:t>are: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Installation, configuration and basic system administration of Linux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Installing and configuring software from the Linux shell.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management, working with the file system, configuring users and permissions, managing services.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Developers need all these skills</a:t>
            </a:r>
            <a:r>
              <a:rPr lang="en-US" noProof="0" dirty="0"/>
              <a:t>, when they install, manage and troubleshoot production software,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hosted in Linux environment or in Linux-based containers.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Soon or later you will need to configure and </a:t>
            </a:r>
            <a:r>
              <a:rPr lang="en-US" b="1" noProof="0" dirty="0"/>
              <a:t>manage the execution environment</a:t>
            </a:r>
            <a:r>
              <a:rPr lang="en-US" noProof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so find a way to learn the Linux basics.</a:t>
            </a:r>
          </a:p>
          <a:p>
            <a:endParaRPr lang="en-US" noProof="0" dirty="0"/>
          </a:p>
          <a:p>
            <a:r>
              <a:rPr lang="en-US" noProof="0" dirty="0"/>
              <a:t>These are sample </a:t>
            </a:r>
            <a:r>
              <a:rPr lang="en-US" b="1" noProof="0" dirty="0"/>
              <a:t>Linux shell commands</a:t>
            </a:r>
            <a:r>
              <a:rPr lang="en-US" noProof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just to illustrate what a </a:t>
            </a:r>
            <a:r>
              <a:rPr lang="en-US" b="1" noProof="0" dirty="0"/>
              <a:t>Linux console </a:t>
            </a:r>
            <a:r>
              <a:rPr lang="en-US" b="0" noProof="0" dirty="0"/>
              <a:t>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and what a </a:t>
            </a:r>
            <a:r>
              <a:rPr lang="en-US" b="1" noProof="0" dirty="0"/>
              <a:t>Linux command</a:t>
            </a:r>
            <a:r>
              <a:rPr lang="en-US" b="0" noProof="0" dirty="0"/>
              <a:t> is</a:t>
            </a:r>
            <a:r>
              <a:rPr lang="en-US" noProof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noProof="0" dirty="0"/>
              <a:t>I will first </a:t>
            </a:r>
            <a:r>
              <a:rPr lang="en-US" b="1" noProof="0" dirty="0"/>
              <a:t>start the Linux shell</a:t>
            </a:r>
            <a:r>
              <a:rPr lang="en-US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 have an </a:t>
            </a:r>
            <a:r>
              <a:rPr lang="en-US" b="1" noProof="0" dirty="0"/>
              <a:t>Ubuntu Linux</a:t>
            </a:r>
            <a:r>
              <a:rPr lang="en-US" noProof="0" dirty="0"/>
              <a:t> on my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This is </a:t>
            </a:r>
            <a:r>
              <a:rPr lang="en-US" b="1" noProof="0" dirty="0"/>
              <a:t>the Linux shell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I can write commands here.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Like "</a:t>
            </a:r>
            <a:r>
              <a:rPr lang="en-US" b="1" noProof="1"/>
              <a:t>pwd</a:t>
            </a:r>
            <a:r>
              <a:rPr lang="en-US" noProof="0" dirty="0"/>
              <a:t>". It shows the </a:t>
            </a:r>
            <a:r>
              <a:rPr lang="en-US" b="1" noProof="0" dirty="0"/>
              <a:t>current directory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1"/>
              <a:t>whoami</a:t>
            </a:r>
            <a:r>
              <a:rPr lang="en-US" noProof="0" dirty="0"/>
              <a:t>" command. It shows the </a:t>
            </a:r>
            <a:r>
              <a:rPr lang="en-US" b="1" noProof="0" dirty="0"/>
              <a:t>current user</a:t>
            </a:r>
            <a:r>
              <a:rPr lang="en-US" noProof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noProof="0" dirty="0"/>
              <a:t>Or the "</a:t>
            </a:r>
            <a:r>
              <a:rPr lang="en-US" b="1" noProof="0" dirty="0"/>
              <a:t>echo</a:t>
            </a:r>
            <a:r>
              <a:rPr lang="en-US" noProof="0" dirty="0"/>
              <a:t>" command, which prints a message. For example: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noProof="0" dirty="0"/>
              <a:t>echo "Hello Linux shell"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let's </a:t>
            </a:r>
            <a:r>
              <a:rPr lang="en-US" b="1" noProof="0" dirty="0"/>
              <a:t>create a file</a:t>
            </a:r>
            <a:r>
              <a:rPr lang="en-US" noProof="0" dirty="0"/>
              <a:t>. The command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noProof="0" dirty="0"/>
              <a:t>cat &gt; hello.txt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noProof="0" dirty="0"/>
              <a:t>This command </a:t>
            </a:r>
            <a:r>
              <a:rPr lang="en-US" sz="1200" b="1" noProof="0" dirty="0"/>
              <a:t>creates a file </a:t>
            </a:r>
            <a:r>
              <a:rPr lang="en-US" sz="1200" noProof="0" dirty="0"/>
              <a:t>named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 in the current directory.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Then you can type some text and press [Enter]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Some text…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And more text…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Finally, press </a:t>
            </a:r>
            <a:r>
              <a:rPr lang="en-US" sz="1200" b="1" noProof="1"/>
              <a:t>[Ctrl+D]</a:t>
            </a:r>
            <a:r>
              <a:rPr lang="en-US" sz="1200" noProof="0" dirty="0"/>
              <a:t> to save the file and stop the "</a:t>
            </a:r>
            <a:r>
              <a:rPr lang="en-US" sz="1200" b="1" noProof="0" dirty="0"/>
              <a:t>cat</a:t>
            </a:r>
            <a:r>
              <a:rPr lang="en-US" sz="1200" noProof="0" dirty="0"/>
              <a:t>"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Now we have the file "</a:t>
            </a:r>
            <a:r>
              <a:rPr lang="en-US" sz="1200" b="1" noProof="0" dirty="0"/>
              <a:t>hello.txt</a:t>
            </a:r>
            <a:r>
              <a:rPr lang="en-US" sz="1200" noProof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the files </a:t>
            </a:r>
            <a:r>
              <a:rPr lang="en-US" sz="1200" noProof="0" dirty="0"/>
              <a:t>in the current directory by the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0" dirty="0"/>
              <a:t>This is the file we created a moment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noProof="0" dirty="0"/>
          </a:p>
          <a:p>
            <a:pPr lvl="0"/>
            <a:r>
              <a:rPr lang="en-US" noProof="0" dirty="0"/>
              <a:t>Now we want to </a:t>
            </a:r>
            <a:r>
              <a:rPr lang="en-US" b="1" noProof="0" dirty="0"/>
              <a:t>rename the file</a:t>
            </a:r>
            <a:r>
              <a:rPr lang="en-US" noProof="0" dirty="0"/>
              <a:t>. We shall use the following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mv hello.txt welcome.txt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This command moves the file "</a:t>
            </a:r>
            <a:r>
              <a:rPr lang="en-US" b="1" noProof="0" dirty="0"/>
              <a:t>hello.txt</a:t>
            </a:r>
            <a:r>
              <a:rPr lang="en-US" noProof="0" dirty="0"/>
              <a:t>" into a new location, into a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The result is that </a:t>
            </a:r>
            <a:r>
              <a:rPr lang="en-US" b="1" noProof="0" dirty="0"/>
              <a:t>the file changes its name</a:t>
            </a:r>
            <a:r>
              <a:rPr lang="en-US" noProof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/>
              <a:t>We can </a:t>
            </a:r>
            <a:r>
              <a:rPr lang="en-US" sz="1200" b="1" noProof="0" dirty="0"/>
              <a:t>list again the files</a:t>
            </a:r>
            <a:r>
              <a:rPr lang="en-US" sz="1200" noProof="0" dirty="0"/>
              <a:t> in the current directory: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0" dirty="0"/>
              <a:t>ls </a:t>
            </a:r>
            <a:r>
              <a:rPr lang="bg-BG" sz="1200" b="1" noProof="0" dirty="0"/>
              <a:t>-</a:t>
            </a:r>
            <a:r>
              <a:rPr lang="en-US" sz="1200" b="1" noProof="0" dirty="0"/>
              <a:t>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Now we see the new file named "</a:t>
            </a:r>
            <a:r>
              <a:rPr lang="en-US" b="1" noProof="0" dirty="0"/>
              <a:t>welcome.txt</a:t>
            </a:r>
            <a:r>
              <a:rPr lang="en-US" noProof="0" dirty="0"/>
              <a:t>".</a:t>
            </a:r>
            <a:endParaRPr lang="bg-BG" noProof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noProof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noProof="0" dirty="0"/>
              <a:t>Let's view what's inside this file. We use the command: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cat welcome.txt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 can use the </a:t>
            </a:r>
            <a:r>
              <a:rPr lang="en-US" sz="1200" b="1" noProof="1"/>
              <a:t>[Tab] key to auto-complete </a:t>
            </a:r>
            <a:r>
              <a:rPr lang="en-US" sz="1200" b="0" noProof="1"/>
              <a:t>the current shell command.</a:t>
            </a:r>
            <a:endParaRPr lang="en-US" sz="1200" b="0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0" dirty="0"/>
              <a:t>This command will </a:t>
            </a:r>
            <a:r>
              <a:rPr lang="en-US" sz="1200" b="1" noProof="0" dirty="0"/>
              <a:t>display the content</a:t>
            </a:r>
            <a:r>
              <a:rPr lang="en-US" sz="1200" b="0" noProof="0" dirty="0"/>
              <a:t> of the file "</a:t>
            </a:r>
            <a:r>
              <a:rPr lang="en-US" sz="1200" b="1" noProof="0" dirty="0"/>
              <a:t>welcome.txt</a:t>
            </a:r>
            <a:r>
              <a:rPr lang="en-US" sz="1200" b="0" noProof="0" dirty="0"/>
              <a:t>" from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do not try to learn all the commands mentioned.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Instead, try to understand </a:t>
            </a:r>
            <a:r>
              <a:rPr lang="en-US" sz="1200" b="1" noProof="1"/>
              <a:t>the concept of Linux console</a:t>
            </a:r>
            <a:r>
              <a:rPr lang="en-US" sz="1200" b="0" noProof="1"/>
              <a:t> as a command-based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for managing the operating system, the file system, processes and other objects in the 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9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40000" lvl="0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Some important concepts from the </a:t>
            </a:r>
            <a:r>
              <a:rPr lang="en-US" sz="3600" b="1" dirty="0"/>
              <a:t>software engineering</a:t>
            </a:r>
            <a:r>
              <a:rPr lang="en-US" sz="3600" b="0" dirty="0"/>
              <a:t>, including the following:</a:t>
            </a:r>
            <a:endParaRPr lang="en-US" sz="3600" b="1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development lifecycle</a:t>
            </a:r>
            <a:r>
              <a:rPr lang="en-US" sz="3600" dirty="0"/>
              <a:t>: requirements analysis, software design, software implementation, testing, deployment and maintenance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Software </a:t>
            </a:r>
            <a:r>
              <a:rPr lang="en-US" sz="3600" b="1" dirty="0"/>
              <a:t>quality assurance </a:t>
            </a:r>
            <a:r>
              <a:rPr lang="en-US" sz="3600" dirty="0"/>
              <a:t>(QA): bugs and bug trackers, testing (manual and automated), the quality assurance role in software development</a:t>
            </a:r>
          </a:p>
          <a:p>
            <a:pPr marL="817200" lvl="1" indent="-18000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	</a:t>
            </a:r>
            <a:endParaRPr lang="bg-BG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Unit testing</a:t>
            </a:r>
            <a:r>
              <a:rPr lang="en-US" sz="3600" dirty="0"/>
              <a:t>: principles, patterns and practices and unit testing frameworks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Source control systems</a:t>
            </a:r>
            <a:r>
              <a:rPr lang="en-US" sz="3600" dirty="0"/>
              <a:t>: working with a shared source code in a team, version control systems, Git and GitHub</a:t>
            </a:r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817200" lvl="2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b="1" dirty="0"/>
              <a:t>Project trackers</a:t>
            </a:r>
            <a:r>
              <a:rPr lang="en-US" sz="3600" dirty="0"/>
              <a:t>, managing the work in a team, and the concepts of "</a:t>
            </a:r>
            <a:r>
              <a:rPr lang="en-US" sz="3600" b="1" dirty="0"/>
              <a:t>Kanban boards</a:t>
            </a:r>
            <a:r>
              <a:rPr lang="en-US" sz="3600" dirty="0"/>
              <a:t>"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All these </a:t>
            </a:r>
            <a:r>
              <a:rPr lang="en-US" sz="3600" b="1" dirty="0"/>
              <a:t>fundamental concepts and principles </a:t>
            </a:r>
            <a:r>
              <a:rPr lang="en-US" sz="3600" dirty="0"/>
              <a:t>are important </a:t>
            </a:r>
            <a:r>
              <a:rPr lang="en-US" sz="3600" b="1" dirty="0"/>
              <a:t>long-term knowledge</a:t>
            </a:r>
            <a:r>
              <a:rPr lang="en-US" sz="3600" dirty="0"/>
              <a:t>, which software engineers gain during their education and experience over the years of their careers.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It takes years to master all of this, but it is a </a:t>
            </a:r>
            <a:r>
              <a:rPr lang="en-US" sz="3600" b="1" dirty="0"/>
              <a:t>fundamental knowledge</a:t>
            </a:r>
            <a:r>
              <a:rPr lang="en-US" sz="3600" dirty="0"/>
              <a:t>, that is slowly changing, and modern software technologies rely heavily on it.</a:t>
            </a:r>
          </a:p>
          <a:p>
            <a:pPr marL="540000" lvl="1" indent="-180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Experienced developers know that once they get a </a:t>
            </a:r>
            <a:r>
              <a:rPr lang="en-US" sz="3600" b="1" dirty="0"/>
              <a:t>thorough understanding of the main computer science and software development concepts</a:t>
            </a:r>
            <a:r>
              <a:rPr lang="en-US" sz="3600" dirty="0"/>
              <a:t>, they can </a:t>
            </a:r>
            <a:r>
              <a:rPr lang="en-US" sz="3600" b="1" dirty="0"/>
              <a:t>easily learn new technologies </a:t>
            </a:r>
            <a:r>
              <a:rPr lang="en-US" sz="3600" dirty="0"/>
              <a:t>and upgrade their technical expertise.</a:t>
            </a:r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600" dirty="0"/>
              <a:t>Let's look briefly at these </a:t>
            </a:r>
            <a:r>
              <a:rPr lang="en-US" sz="3600" b="1" dirty="0"/>
              <a:t>fundamental principles and concepts</a:t>
            </a:r>
            <a:r>
              <a:rPr lang="en-US" sz="3600" dirty="0"/>
              <a:t> in the following topics in this lesson.</a:t>
            </a:r>
            <a:br>
              <a:rPr lang="en-US" sz="3600" dirty="0"/>
            </a:b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  <a:p>
            <a:pPr marL="180000"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77016A77-FB3A-4DED-A566-F3768DAAF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08903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play with Linux commands </a:t>
            </a:r>
            <a:r>
              <a:rPr lang="en-US" dirty="0"/>
              <a:t>yourself, you can follow the above link.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usually, it takes some time to load.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shell script</a:t>
            </a:r>
            <a:r>
              <a:rPr lang="en-US" dirty="0"/>
              <a:t>, stored in a file "</a:t>
            </a:r>
            <a:r>
              <a:rPr lang="en-US" b="1" dirty="0"/>
              <a:t>main.sh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script holds a sequence of Linux shell commands.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run the script </a:t>
            </a:r>
            <a:r>
              <a:rPr lang="en-US" dirty="0"/>
              <a:t>and see its 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prints some text, then writes some text in a file, then displays the content of the file, then displays some information about: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machine using the "</a:t>
            </a:r>
            <a:r>
              <a:rPr lang="en-US" b="1" dirty="0" err="1"/>
              <a:t>uname</a:t>
            </a:r>
            <a:r>
              <a:rPr lang="en-US" b="1" dirty="0"/>
              <a:t> -a</a:t>
            </a:r>
            <a:r>
              <a:rPr lang="en-US" dirty="0"/>
              <a:t>" command,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current user using "</a:t>
            </a:r>
            <a:r>
              <a:rPr lang="en-US" b="1" dirty="0" err="1"/>
              <a:t>whoami</a:t>
            </a:r>
            <a:r>
              <a:rPr lang="en-US" dirty="0"/>
              <a:t>",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active processes in the OS using "</a:t>
            </a:r>
            <a:r>
              <a:rPr lang="en-US" b="1" dirty="0" err="1"/>
              <a:t>ps</a:t>
            </a:r>
            <a:r>
              <a:rPr lang="en-US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Please don't try to understand everything.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Instead focus on </a:t>
            </a:r>
            <a:r>
              <a:rPr lang="en-US" b="1" dirty="0"/>
              <a:t>the concept of Linux shell </a:t>
            </a:r>
            <a:r>
              <a:rPr lang="en-US" b="0" dirty="0"/>
              <a:t>and </a:t>
            </a:r>
            <a:r>
              <a:rPr lang="en-US" b="1" dirty="0"/>
              <a:t>shell scripts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are important in software development.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Linux shell </a:t>
            </a:r>
            <a:r>
              <a:rPr lang="en-US" dirty="0"/>
              <a:t>allows to control the operating system through </a:t>
            </a:r>
            <a:r>
              <a:rPr lang="en-US" b="1" dirty="0"/>
              <a:t>commands</a:t>
            </a:r>
            <a:r>
              <a:rPr lang="en-US" dirty="0"/>
              <a:t>, executed in interactive mode.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Shell scripts </a:t>
            </a:r>
            <a:r>
              <a:rPr lang="en-US" dirty="0"/>
              <a:t>consists of sequences of shell commands (like programs in programming) and are used to automate some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5481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Internet of Things (IoT)</a:t>
            </a:r>
            <a:r>
              <a:rPr lang="en-US" dirty="0"/>
              <a:t> is the concept of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connected devices</a:t>
            </a:r>
            <a:r>
              <a:rPr lang="en-US" dirty="0"/>
              <a:t>, such as microcontrollers and mini-computers,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together with </a:t>
            </a:r>
            <a:r>
              <a:rPr lang="en-US" b="1" dirty="0"/>
              <a:t>back-end infrastructure</a:t>
            </a:r>
            <a:r>
              <a:rPr lang="en-US" b="0" dirty="0"/>
              <a:t>, such as IoT clouds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collect data, control processes, communicate with other devices,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attempt to build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smarter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more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responsive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world,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and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simplify our lives 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through technologies.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Let's look at the basic </a:t>
            </a:r>
            <a:r>
              <a:rPr lang="en-US" b="1" i="0" dirty="0">
                <a:solidFill>
                  <a:srgbClr val="080E14"/>
                </a:solidFill>
                <a:effectLst/>
                <a:latin typeface="Proxima Nova"/>
              </a:rPr>
              <a:t>concepts and principles behind IoT</a:t>
            </a:r>
            <a:r>
              <a:rPr lang="en-US" b="0" i="0" dirty="0">
                <a:solidFill>
                  <a:srgbClr val="080E14"/>
                </a:solidFill>
                <a:effectLst/>
                <a:latin typeface="Proxima Nova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Embedded systems </a:t>
            </a:r>
            <a:r>
              <a:rPr lang="en-US" dirty="0"/>
              <a:t>and </a:t>
            </a:r>
            <a:r>
              <a:rPr lang="en-US" b="1" dirty="0"/>
              <a:t>Internet of Things</a:t>
            </a:r>
            <a:r>
              <a:rPr lang="en-US" dirty="0"/>
              <a:t> (IoT) are a broad branch of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what is "</a:t>
            </a:r>
            <a:r>
              <a:rPr lang="en-US" b="1" dirty="0"/>
              <a:t>embedded system</a:t>
            </a:r>
            <a:r>
              <a:rPr lang="en-US" b="0" dirty="0"/>
              <a:t>"?</a:t>
            </a:r>
          </a:p>
          <a:p>
            <a:endParaRPr lang="en-US" b="1" dirty="0"/>
          </a:p>
          <a:p>
            <a:r>
              <a:rPr lang="en-US" b="1" dirty="0"/>
              <a:t>Embedded systems </a:t>
            </a:r>
            <a:r>
              <a:rPr lang="en-US" b="0" dirty="0"/>
              <a:t>are </a:t>
            </a:r>
            <a:r>
              <a:rPr lang="en-US" dirty="0"/>
              <a:t>hardware + software,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dedicated to certain task,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controlling the lights at the office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controlling the heating at home.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called "</a:t>
            </a:r>
            <a:r>
              <a:rPr lang="en-US" b="1" dirty="0"/>
              <a:t>embedded systems</a:t>
            </a:r>
            <a:r>
              <a:rPr lang="en-US" dirty="0"/>
              <a:t>",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because are often </a:t>
            </a:r>
            <a:r>
              <a:rPr lang="en-US" b="1" dirty="0"/>
              <a:t>embedded in bigger hardware products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such as air conditioners, automated heating systems, automated watering systems and cars.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Typically embedded systems use a </a:t>
            </a:r>
            <a:r>
              <a:rPr lang="en-US" b="1" dirty="0"/>
              <a:t>hardware with limited resources </a:t>
            </a:r>
            <a:r>
              <a:rPr lang="en-US" dirty="0"/>
              <a:t>(CPU, RAM, battery and others).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embedded systems run on a </a:t>
            </a:r>
            <a:r>
              <a:rPr lang="en-US" b="1" dirty="0"/>
              <a:t>microcontroller</a:t>
            </a:r>
            <a:r>
              <a:rPr lang="en-US" dirty="0"/>
              <a:t> or </a:t>
            </a:r>
            <a:r>
              <a:rPr lang="en-US" b="1" dirty="0"/>
              <a:t>mini-computer</a:t>
            </a:r>
            <a:r>
              <a:rPr lang="bg-BG" b="0" dirty="0"/>
              <a:t>.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Embedded systems can be powered by a </a:t>
            </a:r>
            <a:r>
              <a:rPr lang="en-US" b="1" dirty="0"/>
              <a:t>power adapter </a:t>
            </a:r>
            <a:r>
              <a:rPr lang="en-US" b="0" dirty="0"/>
              <a:t>of by a </a:t>
            </a:r>
            <a:r>
              <a:rPr lang="en-US" b="1" dirty="0"/>
              <a:t>battery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Embedded systems are controlled by </a:t>
            </a:r>
            <a:r>
              <a:rPr lang="en-US" b="1" dirty="0"/>
              <a:t>software</a:t>
            </a:r>
            <a:r>
              <a:rPr lang="en-US" dirty="0"/>
              <a:t>, written by developers.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embedded systems have an </a:t>
            </a:r>
            <a:r>
              <a:rPr lang="en-US" b="1" dirty="0"/>
              <a:t>operating system</a:t>
            </a:r>
            <a:r>
              <a:rPr lang="en-US" dirty="0"/>
              <a:t> with processes and file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Such systems run on more powerful hardware and can do more complex calculations and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execute your program directly, </a:t>
            </a:r>
            <a:r>
              <a:rPr lang="en-US" b="1" dirty="0"/>
              <a:t>without an operating system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Internet-connected</a:t>
            </a:r>
            <a:r>
              <a:rPr lang="en-US" dirty="0"/>
              <a:t> embedded systems are known as "</a:t>
            </a:r>
            <a:r>
              <a:rPr lang="en-US" b="1" dirty="0"/>
              <a:t>Internet of Things</a:t>
            </a:r>
            <a:r>
              <a:rPr lang="en-US" dirty="0"/>
              <a:t>" devices (</a:t>
            </a:r>
            <a:r>
              <a:rPr lang="en-US" b="1" dirty="0"/>
              <a:t>IoT devices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</a:t>
            </a:r>
            <a:r>
              <a:rPr lang="en-US" dirty="0"/>
              <a:t>is the concept of "Internet-connected" or "cloud-connected" devices, which </a:t>
            </a:r>
            <a:r>
              <a:rPr lang="en-US" b="1" dirty="0"/>
              <a:t>can be controlled remotely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IoT devices collect data </a:t>
            </a:r>
            <a:r>
              <a:rPr lang="en-US" b="0" dirty="0"/>
              <a:t>from their sensors and other sources and upload this data to an </a:t>
            </a:r>
            <a:r>
              <a:rPr lang="en-US" b="1" dirty="0"/>
              <a:t>IoT cloud</a:t>
            </a:r>
            <a:r>
              <a:rPr lang="bg-BG" b="0" dirty="0"/>
              <a:t> </a:t>
            </a:r>
            <a:r>
              <a:rPr lang="en-US" b="0" dirty="0"/>
              <a:t>or </a:t>
            </a:r>
            <a:r>
              <a:rPr lang="en-US" b="1" dirty="0"/>
              <a:t>IoT server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 most IoT systems the IoT cloud or server could </a:t>
            </a:r>
            <a:r>
              <a:rPr lang="en-US" b="1" dirty="0"/>
              <a:t>send commands </a:t>
            </a:r>
            <a:r>
              <a:rPr lang="en-US" b="0" dirty="0"/>
              <a:t>to the IoT devices to adjust and control their behavior.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b="0" dirty="0"/>
              <a:t> of IoT system is an </a:t>
            </a:r>
            <a:r>
              <a:rPr lang="en-US" b="1" i="1" dirty="0"/>
              <a:t>air conditioner</a:t>
            </a:r>
            <a:r>
              <a:rPr lang="en-US" b="0" dirty="0"/>
              <a:t>, connected to an IoT cloud, which can be controlled through a smartphone.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2000"/>
              </a:lnSpc>
            </a:pP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Microcontrollers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tiny, self-contained computers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hosted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microchip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placed on a </a:t>
            </a:r>
            <a:r>
              <a:rPr lang="en-US" sz="4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enable connectivity and can control anything, which could be connected to the Internet,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such as air conditioning systems, watering systems, heating systems, refrigerators, automated car parking systems and many others.</a:t>
            </a:r>
          </a:p>
          <a:p>
            <a:pPr>
              <a:lnSpc>
                <a:spcPct val="102000"/>
              </a:lnSpc>
            </a:pPr>
            <a:r>
              <a:rPr lang="en-US" sz="3200" b="1" dirty="0"/>
              <a:t>Microcontrollers</a:t>
            </a:r>
            <a:r>
              <a:rPr lang="en-US" sz="3200" dirty="0"/>
              <a:t> consist of </a:t>
            </a:r>
            <a:r>
              <a:rPr lang="en-US" sz="3200" b="1" dirty="0"/>
              <a:t>microchip</a:t>
            </a:r>
            <a:r>
              <a:rPr lang="en-US" sz="3200" dirty="0"/>
              <a:t> (holding CPU + RAM + GPIO + USB)</a:t>
            </a:r>
            <a:endParaRPr lang="en-US" sz="3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 a </a:t>
            </a:r>
            <a:r>
              <a:rPr lang="en-US" sz="3200" b="1" dirty="0"/>
              <a:t>printed circuit board</a:t>
            </a:r>
            <a:r>
              <a:rPr lang="bg-BG" sz="3200" b="1" dirty="0"/>
              <a:t> </a:t>
            </a:r>
            <a:r>
              <a:rPr lang="en-US" sz="3200" dirty="0"/>
              <a:t>with a </a:t>
            </a:r>
            <a:r>
              <a:rPr lang="en-US" sz="3200" b="1" dirty="0"/>
              <a:t>power</a:t>
            </a:r>
            <a:r>
              <a:rPr lang="en-US" sz="3200" dirty="0"/>
              <a:t> port or battery.</a:t>
            </a:r>
            <a:endParaRPr lang="bg-BG" sz="3200" dirty="0"/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000" b="1" dirty="0"/>
              <a:t>Examples of microcontroller boards</a:t>
            </a:r>
            <a:r>
              <a:rPr lang="en-US" sz="3000" dirty="0"/>
              <a:t> are: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ATmega328 </a:t>
            </a:r>
            <a:r>
              <a:rPr lang="en-US" sz="3000" dirty="0"/>
              <a:t>– a low-cost, single-chip microcontroller, created by Atmel.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Arduino Uno</a:t>
            </a:r>
            <a:r>
              <a:rPr lang="en-US" sz="3000" dirty="0"/>
              <a:t> – an open-source microcontroller, based on ATmega328.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noProof="1"/>
              <a:t>Micro:bit </a:t>
            </a:r>
            <a:r>
              <a:rPr lang="en-US" sz="4400" noProof="1"/>
              <a:t>– open-source microcontroller, designed by the BBC for use in computer education in the UK.</a:t>
            </a:r>
            <a:endParaRPr lang="en-US" sz="4400" dirty="0"/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NodeMCU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400" b="0" dirty="0"/>
              <a:t>–</a:t>
            </a:r>
            <a:r>
              <a:rPr lang="bg-BG" sz="44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low-cost open-source IoT platform, based on the </a:t>
            </a:r>
            <a:r>
              <a:rPr lang="en-US" sz="3000" dirty="0"/>
              <a:t>ESP8266 microchip with integrated </a:t>
            </a:r>
            <a:r>
              <a:rPr lang="en-US" sz="3000" dirty="0" err="1"/>
              <a:t>WiFi</a:t>
            </a:r>
            <a:r>
              <a:rPr lang="en-US" sz="3000" dirty="0"/>
              <a:t>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ESP32 </a:t>
            </a:r>
            <a:r>
              <a:rPr lang="en-US" sz="3000" dirty="0"/>
              <a:t>– a series of low-cost, low-power </a:t>
            </a:r>
            <a:r>
              <a:rPr lang="bg-BG" sz="3000" dirty="0"/>
              <a:t>"</a:t>
            </a:r>
            <a:r>
              <a:rPr lang="en-US" sz="3000" dirty="0"/>
              <a:t>system on a chip</a:t>
            </a:r>
            <a:r>
              <a:rPr lang="bg-BG" sz="3000" dirty="0"/>
              <a:t>"</a:t>
            </a:r>
            <a:r>
              <a:rPr lang="en-US" sz="3000" dirty="0"/>
              <a:t> microcontrollers with integrated Wi-Fi and Bluetooth.</a:t>
            </a:r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/>
              <a:t>Internet-connected microcontrollers</a:t>
            </a:r>
            <a:r>
              <a:rPr lang="en-US" sz="3000" b="0" dirty="0"/>
              <a:t> are called "</a:t>
            </a:r>
            <a:r>
              <a:rPr lang="en-US" sz="3000" b="1" dirty="0"/>
              <a:t>IoT microcontrollers</a:t>
            </a:r>
            <a:r>
              <a:rPr lang="en-US" sz="3000" b="0" dirty="0"/>
              <a:t>" or "</a:t>
            </a:r>
            <a:r>
              <a:rPr lang="en-US" sz="3000" b="1" dirty="0"/>
              <a:t>IoT devices</a:t>
            </a:r>
            <a:r>
              <a:rPr lang="en-US" sz="3000" b="0" dirty="0"/>
              <a:t>".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1" dirty="0"/>
              <a:t>Examples of IoT devices</a:t>
            </a:r>
            <a:r>
              <a:rPr lang="en-US" sz="3000" b="0" dirty="0"/>
              <a:t> are the </a:t>
            </a:r>
            <a:r>
              <a:rPr lang="en-US" sz="3000" b="1" dirty="0"/>
              <a:t>ESP32-based microcontroller </a:t>
            </a:r>
            <a:r>
              <a:rPr lang="en-US" sz="3000" b="0" dirty="0"/>
              <a:t>boards and the </a:t>
            </a:r>
            <a:r>
              <a:rPr lang="en-US" sz="3000" b="1" dirty="0"/>
              <a:t>Raspberry Pi</a:t>
            </a:r>
            <a:r>
              <a:rPr lang="en-US" sz="3000" b="0" dirty="0"/>
              <a:t> mini-computers.</a:t>
            </a:r>
          </a:p>
          <a:p>
            <a:pPr marL="360000" marR="0" lvl="0" indent="-180000" algn="l" defTabSz="914400" rtl="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b="0" dirty="0"/>
              <a:t>Digital </a:t>
            </a:r>
            <a:r>
              <a:rPr lang="en-US" sz="3000" b="1" dirty="0"/>
              <a:t>gadgets</a:t>
            </a:r>
            <a:r>
              <a:rPr lang="en-US" sz="3000" b="0" dirty="0"/>
              <a:t> like Amazon Echo (with Alexa), security cameras, smart plugs, smart locks, smart baby monitors and robotic </a:t>
            </a:r>
            <a:r>
              <a:rPr lang="en-US" sz="4400" b="0" i="0" dirty="0">
                <a:solidFill>
                  <a:srgbClr val="666666"/>
                </a:solidFill>
                <a:effectLst/>
                <a:latin typeface="Noto Sans KR"/>
              </a:rPr>
              <a:t>vacuum </a:t>
            </a:r>
            <a:r>
              <a:rPr lang="en-US" sz="3000" b="0" dirty="0"/>
              <a:t>cleaners are also </a:t>
            </a:r>
            <a:r>
              <a:rPr lang="en-US" sz="3000" b="1" dirty="0"/>
              <a:t>examples of IoT devices</a:t>
            </a:r>
            <a:r>
              <a:rPr lang="en-US" sz="3000" b="0" dirty="0"/>
              <a:t>.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1" dirty="0"/>
              <a:t>IoT systems </a:t>
            </a:r>
            <a:r>
              <a:rPr lang="en-US" sz="3200" dirty="0"/>
              <a:t>consist of </a:t>
            </a:r>
            <a:r>
              <a:rPr lang="en-US" sz="3200" b="1" dirty="0"/>
              <a:t>IoT microcontroller </a:t>
            </a:r>
            <a:r>
              <a:rPr lang="en-US" sz="3200" dirty="0"/>
              <a:t>(or mini-computer) + peripheries</a:t>
            </a:r>
          </a:p>
          <a:p>
            <a:pPr>
              <a:lnSpc>
                <a:spcPct val="102000"/>
              </a:lnSpc>
            </a:pPr>
            <a:r>
              <a:rPr lang="en-US" sz="3200" dirty="0"/>
              <a:t> + software + Internet connectivity + </a:t>
            </a:r>
            <a:r>
              <a:rPr lang="en-US" sz="3200" b="1" dirty="0"/>
              <a:t>back-end</a:t>
            </a:r>
            <a:r>
              <a:rPr lang="bg-BG" sz="3200" b="1" dirty="0"/>
              <a:t> </a:t>
            </a:r>
            <a:r>
              <a:rPr lang="en-US" sz="3200" b="1" dirty="0"/>
              <a:t>system</a:t>
            </a:r>
            <a:r>
              <a:rPr lang="en-US" sz="3200" dirty="0"/>
              <a:t> (or IoT cloud)</a:t>
            </a:r>
            <a:r>
              <a:rPr lang="bg-BG" sz="3200" dirty="0"/>
              <a:t>.</a:t>
            </a:r>
            <a:endParaRPr lang="en-US" sz="3200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hardware devices</a:t>
            </a:r>
            <a:r>
              <a:rPr lang="en-US" sz="3200" b="0" dirty="0"/>
              <a:t> collect data and send it to the back-end system over the network.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The back-end system </a:t>
            </a:r>
            <a:r>
              <a:rPr lang="en-US" sz="3200" b="1" dirty="0"/>
              <a:t>sends commands</a:t>
            </a:r>
            <a:r>
              <a:rPr lang="en-US" sz="3200" b="0" dirty="0"/>
              <a:t> over the network to the IoT device and can configure and control it.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IoT devices</a:t>
            </a:r>
            <a:r>
              <a:rPr lang="en-US" sz="3200" b="0" dirty="0"/>
              <a:t>, together with the </a:t>
            </a:r>
            <a:r>
              <a:rPr lang="en-US" sz="3200" b="1" dirty="0"/>
              <a:t>back-end system</a:t>
            </a:r>
            <a:r>
              <a:rPr lang="en-US" sz="3200" b="0" dirty="0"/>
              <a:t> that interacts with them, implement </a:t>
            </a:r>
            <a:r>
              <a:rPr lang="en-US" sz="3200" b="1" dirty="0"/>
              <a:t>the concept of "IoT"</a:t>
            </a:r>
            <a:r>
              <a:rPr lang="en-US" sz="3200" b="0" dirty="0"/>
              <a:t>.</a:t>
            </a:r>
            <a:endParaRPr lang="en-US" sz="3200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Typical </a:t>
            </a:r>
            <a:r>
              <a:rPr lang="en-US" sz="3000" b="1" dirty="0"/>
              <a:t>peripherals</a:t>
            </a:r>
            <a:r>
              <a:rPr lang="en-US" sz="3000" b="0" dirty="0"/>
              <a:t> for microcontrollers are</a:t>
            </a:r>
            <a:r>
              <a:rPr lang="en-US" sz="3000" dirty="0"/>
              <a:t>:</a:t>
            </a:r>
          </a:p>
          <a:p>
            <a:pPr marL="360000" lvl="0" indent="-180000" algn="l" defTabSz="914400" rtl="0" eaLnBrk="1" latinLnBrk="0" hangingPunct="1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lights, buttons, sensors, buzzers, relays, displays and many others.</a:t>
            </a:r>
          </a:p>
          <a:p>
            <a:pPr lvl="0">
              <a:lnSpc>
                <a:spcPct val="102000"/>
              </a:lnSpc>
            </a:pPr>
            <a:r>
              <a:rPr lang="en-US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peripherals are used to collect data, communicate with the user and control other devices.</a:t>
            </a:r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back-end </a:t>
            </a:r>
            <a:r>
              <a:rPr lang="en-US" sz="3000" b="0" dirty="0"/>
              <a:t>is an important component of IoT systems.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The back-end could be </a:t>
            </a:r>
            <a:r>
              <a:rPr lang="en-US" sz="3000" b="1" dirty="0"/>
              <a:t>cloud-based</a:t>
            </a:r>
            <a:r>
              <a:rPr lang="en-US" sz="3000" dirty="0"/>
              <a:t> (for example, the Blynk and </a:t>
            </a:r>
            <a:r>
              <a:rPr lang="en-US" sz="3000" dirty="0" err="1"/>
              <a:t>Thinger</a:t>
            </a:r>
            <a:r>
              <a:rPr lang="en-US" sz="3000" dirty="0"/>
              <a:t> platforms)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or </a:t>
            </a:r>
            <a:r>
              <a:rPr lang="en-US" sz="3000" b="1" dirty="0"/>
              <a:t>local </a:t>
            </a:r>
            <a:r>
              <a:rPr lang="en-US" sz="3000" dirty="0"/>
              <a:t>(for example, a network-connected home computer).</a:t>
            </a:r>
          </a:p>
          <a:p>
            <a:pPr lvl="0">
              <a:lnSpc>
                <a:spcPct val="102000"/>
              </a:lnSpc>
            </a:pPr>
            <a:r>
              <a:rPr lang="en-US" sz="3000" b="0" dirty="0"/>
              <a:t>The </a:t>
            </a:r>
            <a:r>
              <a:rPr lang="en-US" sz="3000" b="1" dirty="0"/>
              <a:t>microcontroller talks with the back-end </a:t>
            </a:r>
            <a:r>
              <a:rPr lang="en-US" sz="3000" b="0" dirty="0"/>
              <a:t>system to send data and accept commands.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IoT cloud platforms </a:t>
            </a:r>
            <a:r>
              <a:rPr lang="en-US" sz="3000" b="0" dirty="0"/>
              <a:t>support wide range of services, such as data collection and processing, analytics and visualization, device monitoring and device management, alarms and automated events, and other functionality.</a:t>
            </a:r>
            <a:endParaRPr lang="en-US" sz="3000" b="1" dirty="0"/>
          </a:p>
          <a:p>
            <a:pPr lvl="0">
              <a:lnSpc>
                <a:spcPct val="102000"/>
              </a:lnSpc>
            </a:pPr>
            <a:endParaRPr lang="en-US" sz="3000" b="1" dirty="0"/>
          </a:p>
          <a:p>
            <a:pPr lvl="0">
              <a:lnSpc>
                <a:spcPct val="102000"/>
              </a:lnSpc>
            </a:pPr>
            <a:r>
              <a:rPr lang="en-US" sz="3000" b="1" dirty="0"/>
              <a:t>IoT devices</a:t>
            </a:r>
            <a:r>
              <a:rPr lang="en-US" sz="3000" b="0" dirty="0"/>
              <a:t> are </a:t>
            </a:r>
            <a:r>
              <a:rPr lang="en-US" sz="3000" b="1" dirty="0"/>
              <a:t>network-connected</a:t>
            </a:r>
            <a:r>
              <a:rPr lang="en-US" sz="3000" b="0" dirty="0"/>
              <a:t> by definition</a:t>
            </a:r>
            <a:r>
              <a:rPr lang="bg-BG" sz="3000" b="0" dirty="0"/>
              <a:t>.</a:t>
            </a:r>
            <a:r>
              <a:rPr lang="en-US" sz="3000" b="0" dirty="0"/>
              <a:t> Many </a:t>
            </a:r>
            <a:r>
              <a:rPr lang="en-US" sz="3000" b="1" dirty="0"/>
              <a:t>connectivity technologies </a:t>
            </a:r>
            <a:r>
              <a:rPr lang="en-US" sz="3000" b="0" dirty="0"/>
              <a:t>and protocols are available for IoT devices:</a:t>
            </a:r>
            <a:endParaRPr lang="en-US" sz="3000" b="1" dirty="0"/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WiFi</a:t>
            </a:r>
            <a:r>
              <a:rPr lang="en-US" sz="3000" b="1" dirty="0"/>
              <a:t> </a:t>
            </a:r>
            <a:r>
              <a:rPr lang="en-US" sz="3000" dirty="0"/>
              <a:t>– used for home devices, where </a:t>
            </a:r>
            <a:r>
              <a:rPr lang="en-US" sz="3000" dirty="0" err="1"/>
              <a:t>WiFi</a:t>
            </a:r>
            <a:r>
              <a:rPr lang="en-US" sz="3000" dirty="0"/>
              <a:t> is always available and power consumption in not important.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Bluetooth</a:t>
            </a:r>
            <a:r>
              <a:rPr lang="en-US" sz="3000" dirty="0"/>
              <a:t> – used for low-distance connections to other devices.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LoRa</a:t>
            </a:r>
            <a:r>
              <a:rPr lang="en-US" sz="3000" b="1" dirty="0"/>
              <a:t> </a:t>
            </a:r>
            <a:r>
              <a:rPr lang="en-US" sz="3000" dirty="0"/>
              <a:t>– used for low-power, wide-range, low-throughput network connectivity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4G LTE </a:t>
            </a:r>
            <a:r>
              <a:rPr lang="en-US" sz="3000" dirty="0"/>
              <a:t>networks (with SIM card) – provide Internet connectivity, powered by the mobile operators</a:t>
            </a:r>
          </a:p>
          <a:p>
            <a:pPr marL="360000" lvl="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5G </a:t>
            </a:r>
            <a:r>
              <a:rPr lang="en-US" sz="3000" dirty="0"/>
              <a:t>networks (with SIM card) – provide low-power Internet connectivity, delivered by the mobile operators</a:t>
            </a:r>
          </a:p>
          <a:p>
            <a:pPr>
              <a:lnSpc>
                <a:spcPct val="102000"/>
              </a:lnSpc>
            </a:pPr>
            <a:endParaRPr lang="en-US" sz="3200" b="1" dirty="0"/>
          </a:p>
          <a:p>
            <a:pPr>
              <a:lnSpc>
                <a:spcPct val="102000"/>
              </a:lnSpc>
            </a:pPr>
            <a:r>
              <a:rPr lang="en-US" sz="3200" b="0" dirty="0"/>
              <a:t>Most</a:t>
            </a:r>
            <a:r>
              <a:rPr lang="en-US" sz="3200" b="1" dirty="0"/>
              <a:t> IoT devices and microcontrollers </a:t>
            </a:r>
            <a:r>
              <a:rPr lang="en-US" sz="3200" b="0" dirty="0"/>
              <a:t>run on </a:t>
            </a:r>
            <a:r>
              <a:rPr lang="en-US" sz="3200" b="1" dirty="0"/>
              <a:t>limited resources </a:t>
            </a:r>
            <a:r>
              <a:rPr lang="en-US" sz="3200" b="0" dirty="0"/>
              <a:t>(slow processor, not much memory, slow network connection and low-capacity battery).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This makes </a:t>
            </a:r>
            <a:r>
              <a:rPr lang="en-US" sz="3200" b="1" dirty="0"/>
              <a:t>C and C++</a:t>
            </a:r>
            <a:r>
              <a:rPr lang="en-US" sz="3200" b="0" dirty="0"/>
              <a:t> the preferred languages for programming microcontrollers and IoT devices.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are lower-level languages (compared to modern mainstream languages like C# and JavaScript).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 and C++ </a:t>
            </a:r>
            <a:r>
              <a:rPr lang="en-US" sz="3200" b="0" dirty="0"/>
              <a:t>work closely to the hardware and are designed to use less memory and computational resources.</a:t>
            </a:r>
          </a:p>
          <a:p>
            <a:pPr marL="0" indent="0">
              <a:lnSpc>
                <a:spcPct val="102000"/>
              </a:lnSpc>
              <a:buFont typeface="Arial" panose="020B0604020202020204" pitchFamily="34" charset="0"/>
              <a:buNone/>
            </a:pPr>
            <a:r>
              <a:rPr lang="en-US" sz="3200" b="0" dirty="0"/>
              <a:t>Some IoT devices have </a:t>
            </a:r>
            <a:r>
              <a:rPr lang="en-US" sz="3200" b="1" dirty="0"/>
              <a:t>more hardware resources </a:t>
            </a:r>
            <a:r>
              <a:rPr lang="en-US" sz="3200" b="0" dirty="0"/>
              <a:t>and this allows to</a:t>
            </a:r>
          </a:p>
          <a:p>
            <a:pPr marL="360000" indent="-180000">
              <a:lnSpc>
                <a:spcPct val="102000"/>
              </a:lnSpc>
              <a:buFont typeface="Arial" panose="020B0604020202020204" pitchFamily="34" charset="0"/>
              <a:buChar char="•"/>
            </a:pPr>
            <a:r>
              <a:rPr lang="en-US" sz="3200" b="0" dirty="0"/>
              <a:t>program them in higher level languages, such as </a:t>
            </a:r>
            <a:r>
              <a:rPr lang="en-US" sz="3000" dirty="0"/>
              <a:t>Python, JavaScript or C#.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57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</a:t>
            </a:r>
            <a:r>
              <a:rPr lang="en-US" b="1" dirty="0"/>
              <a:t>C program for Arduino board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increasingly </a:t>
            </a:r>
            <a:r>
              <a:rPr lang="en-US" b="1" dirty="0"/>
              <a:t>lights a LED light</a:t>
            </a:r>
            <a:r>
              <a:rPr lang="bg-BG" dirty="0"/>
              <a:t> </a:t>
            </a:r>
            <a:r>
              <a:rPr lang="en-US" dirty="0"/>
              <a:t>and emits a short </a:t>
            </a:r>
            <a:r>
              <a:rPr lang="en-US" b="1" dirty="0"/>
              <a:t>beep signal </a:t>
            </a:r>
            <a:r>
              <a:rPr lang="en-US" dirty="0"/>
              <a:t>through a buzzer, continuously in an infinite loop.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program starts with </a:t>
            </a:r>
            <a:r>
              <a:rPr lang="en-US" b="1" dirty="0"/>
              <a:t>defining some constants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pin numbers at the controller, where the peripheries are connected.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Next, the program </a:t>
            </a:r>
            <a:r>
              <a:rPr lang="en-US" b="1" dirty="0"/>
              <a:t>configures the pin</a:t>
            </a:r>
            <a:r>
              <a:rPr lang="en-US" dirty="0"/>
              <a:t>, used to control the LED light.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</a:t>
            </a:r>
            <a:r>
              <a:rPr lang="en-US" b="1" dirty="0"/>
              <a:t>main loop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program continuously </a:t>
            </a:r>
            <a:r>
              <a:rPr lang="en-US" b="1" dirty="0"/>
              <a:t>changes the brightness </a:t>
            </a:r>
            <a:r>
              <a:rPr lang="en-US" dirty="0"/>
              <a:t>of the LED 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emits a sound </a:t>
            </a:r>
            <a:r>
              <a:rPr lang="en-US" dirty="0"/>
              <a:t>through the buzzer.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loops is repeated infinitely, until the controller is shut down.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example runs on a </a:t>
            </a:r>
            <a:r>
              <a:rPr lang="en-US" b="1" dirty="0"/>
              <a:t>standard Arduino board</a:t>
            </a:r>
            <a:r>
              <a:rPr lang="en-US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LED light</a:t>
            </a:r>
            <a:r>
              <a:rPr lang="en-US" b="0" dirty="0"/>
              <a:t>, connected </a:t>
            </a:r>
            <a:r>
              <a:rPr lang="en-US" dirty="0"/>
              <a:t>to</a:t>
            </a:r>
            <a:r>
              <a:rPr lang="bg-BG" dirty="0"/>
              <a:t> </a:t>
            </a:r>
            <a:r>
              <a:rPr lang="en-US" dirty="0"/>
              <a:t>pin 9 from the GPIO of the board, behind a resistor,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with a </a:t>
            </a:r>
            <a:r>
              <a:rPr lang="en-US" b="1" dirty="0"/>
              <a:t>buzzer</a:t>
            </a:r>
            <a:r>
              <a:rPr lang="en-US" dirty="0"/>
              <a:t>, connected to</a:t>
            </a:r>
            <a:r>
              <a:rPr lang="bg-BG" dirty="0"/>
              <a:t> </a:t>
            </a:r>
            <a:r>
              <a:rPr lang="en-US" dirty="0"/>
              <a:t>pin 2 from the GPIO.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</a:t>
            </a:r>
            <a:r>
              <a:rPr lang="en-US" b="1" dirty="0"/>
              <a:t>run the example</a:t>
            </a:r>
            <a:r>
              <a:rPr lang="en-US" dirty="0"/>
              <a:t>, we need an </a:t>
            </a:r>
            <a:r>
              <a:rPr lang="en-US" b="1" dirty="0"/>
              <a:t>Arduino board</a:t>
            </a:r>
            <a:r>
              <a:rPr lang="en-US" b="0" dirty="0"/>
              <a:t>, connected to the </a:t>
            </a:r>
            <a:r>
              <a:rPr lang="en-US" b="1" dirty="0"/>
              <a:t>Arduino IDE</a:t>
            </a:r>
            <a:r>
              <a:rPr lang="en-US" b="0" dirty="0"/>
              <a:t> over a USB cable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Alternatively, we can use </a:t>
            </a:r>
            <a:r>
              <a:rPr lang="en-US" b="1" dirty="0"/>
              <a:t>Arduino simulator</a:t>
            </a:r>
            <a:r>
              <a:rPr lang="en-US" dirty="0"/>
              <a:t>, such as </a:t>
            </a:r>
            <a:r>
              <a:rPr lang="en-US" b="1" dirty="0" err="1"/>
              <a:t>Tinkercad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3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run the previous example at the </a:t>
            </a:r>
            <a:r>
              <a:rPr lang="en-US" b="1" dirty="0"/>
              <a:t>Arduino simulator</a:t>
            </a:r>
            <a:r>
              <a:rPr lang="en-US" dirty="0"/>
              <a:t> @ </a:t>
            </a:r>
            <a:r>
              <a:rPr lang="en-US" dirty="0" err="1"/>
              <a:t>Tinkedcad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the example </a:t>
            </a:r>
            <a:r>
              <a:rPr lang="en-US" b="1" dirty="0"/>
              <a:t>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holds our </a:t>
            </a:r>
            <a:r>
              <a:rPr lang="en-US" b="1" dirty="0"/>
              <a:t>project</a:t>
            </a:r>
            <a:r>
              <a:rPr lang="en-US" dirty="0"/>
              <a:t>: the </a:t>
            </a:r>
            <a:r>
              <a:rPr lang="en-US" b="1" dirty="0"/>
              <a:t>board</a:t>
            </a:r>
            <a:r>
              <a:rPr lang="en-US" dirty="0"/>
              <a:t> with </a:t>
            </a:r>
            <a:r>
              <a:rPr lang="en-US" b="1" dirty="0"/>
              <a:t>peripherals</a:t>
            </a:r>
            <a:r>
              <a:rPr lang="en-US" dirty="0"/>
              <a:t>, connected to it, along with the program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click on </a:t>
            </a:r>
            <a:r>
              <a:rPr lang="en-US" b="1" dirty="0"/>
              <a:t>[Simulate]</a:t>
            </a:r>
            <a:r>
              <a:rPr lang="en-US" dirty="0"/>
              <a:t> button, then on </a:t>
            </a:r>
            <a:r>
              <a:rPr lang="en-US" b="1" dirty="0"/>
              <a:t>[Start Simulation]</a:t>
            </a:r>
            <a:r>
              <a:rPr lang="en-US" dirty="0"/>
              <a:t> and our C program runs.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is a </a:t>
            </a:r>
            <a:r>
              <a:rPr lang="en-US" b="1" dirty="0"/>
              <a:t>blinking LED </a:t>
            </a:r>
            <a:r>
              <a:rPr lang="en-US" dirty="0"/>
              <a:t>+ </a:t>
            </a:r>
            <a:r>
              <a:rPr lang="en-US" b="1" dirty="0"/>
              <a:t>buzzer beep</a:t>
            </a:r>
            <a:r>
              <a:rPr lang="en-US" dirty="0"/>
              <a:t> in a loop.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view the </a:t>
            </a:r>
            <a:r>
              <a:rPr lang="en-US" b="1" dirty="0"/>
              <a:t>C program </a:t>
            </a:r>
            <a:r>
              <a:rPr lang="en-US" b="0" dirty="0"/>
              <a:t>code, driving this example, and</a:t>
            </a:r>
            <a:r>
              <a:rPr lang="en-US" dirty="0"/>
              <a:t> even </a:t>
            </a:r>
            <a:r>
              <a:rPr lang="en-US" b="1" dirty="0"/>
              <a:t>debug</a:t>
            </a:r>
            <a:r>
              <a:rPr lang="en-US" dirty="0"/>
              <a:t>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put a </a:t>
            </a:r>
            <a:r>
              <a:rPr lang="en-US" b="1" dirty="0"/>
              <a:t>breakpoint</a:t>
            </a:r>
            <a:r>
              <a:rPr lang="en-US" dirty="0"/>
              <a:t> at the last line of the code.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debugger will stop </a:t>
            </a:r>
            <a:r>
              <a:rPr lang="en-US" dirty="0"/>
              <a:t>at this line, just after the beep signal.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can press the </a:t>
            </a:r>
            <a:r>
              <a:rPr lang="en-US" b="1" dirty="0"/>
              <a:t>[Resume execution]</a:t>
            </a:r>
            <a:r>
              <a:rPr lang="en-US" dirty="0"/>
              <a:t> button to continue debugging.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further </a:t>
            </a:r>
            <a:r>
              <a:rPr lang="en-US" b="1" dirty="0"/>
              <a:t>play with </a:t>
            </a:r>
            <a:r>
              <a:rPr lang="en-US" b="1" noProof="1"/>
              <a:t>Tinkedcad</a:t>
            </a:r>
            <a:r>
              <a:rPr lang="en-US" b="1" dirty="0"/>
              <a:t> </a:t>
            </a:r>
            <a:r>
              <a:rPr lang="en-US" dirty="0"/>
              <a:t>alone, if you like it.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this demonstration will help you understand the </a:t>
            </a:r>
            <a:r>
              <a:rPr lang="en-US" b="1" dirty="0"/>
              <a:t>concept of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to program them and </a:t>
            </a:r>
            <a:r>
              <a:rPr lang="en-US" b="0" dirty="0"/>
              <a:t>how to connect and use peripherals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Please ignore the technical details and </a:t>
            </a:r>
            <a:r>
              <a:rPr lang="en-US" b="1" dirty="0"/>
              <a:t>focus on the big picture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 </a:t>
            </a:r>
            <a:r>
              <a:rPr lang="en-US" b="1" dirty="0"/>
              <a:t>microcontroller</a:t>
            </a:r>
            <a:r>
              <a:rPr lang="en-US" dirty="0"/>
              <a:t> is, how </a:t>
            </a:r>
            <a:r>
              <a:rPr lang="en-US" b="1" dirty="0"/>
              <a:t>IoT systems</a:t>
            </a:r>
            <a:r>
              <a:rPr lang="en-US" dirty="0"/>
              <a:t> works, where we can use IoT,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how do we </a:t>
            </a:r>
            <a:r>
              <a:rPr lang="en-US" b="1" dirty="0"/>
              <a:t>program microcontrollers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as a concept, ignoring the technical details.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50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engineering</a:t>
            </a:r>
            <a:r>
              <a:rPr lang="en-US" dirty="0"/>
              <a:t> is not just coding!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engineers deal with </a:t>
            </a:r>
            <a:r>
              <a:rPr lang="en-US" b="1" dirty="0"/>
              <a:t>many other aspects of software production and maintenance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are far beyond coding and debugging.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Software engineering </a:t>
            </a:r>
            <a:r>
              <a:rPr lang="en-US" dirty="0"/>
              <a:t>provides methodologies, concepts, principles, technologies, patterns, practices and tools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architecture</a:t>
            </a:r>
            <a:r>
              <a:rPr lang="en-US" dirty="0"/>
              <a:t> and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 and </a:t>
            </a:r>
            <a:r>
              <a:rPr lang="en-US" b="1" dirty="0"/>
              <a:t>implementation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 and </a:t>
            </a:r>
            <a:r>
              <a:rPr lang="en-US" b="1" dirty="0"/>
              <a:t>quality assurance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talk about all these </a:t>
            </a:r>
            <a:r>
              <a:rPr lang="en-US" b="1" dirty="0"/>
              <a:t>concepts and activities from software development</a:t>
            </a:r>
            <a:r>
              <a:rPr lang="en-US" dirty="0"/>
              <a:t>, which are beyond programming.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 is not just coding!</a:t>
            </a:r>
          </a:p>
          <a:p>
            <a:r>
              <a:rPr lang="en-US" dirty="0"/>
              <a:t>The </a:t>
            </a:r>
            <a:r>
              <a:rPr lang="en-US" b="1" dirty="0"/>
              <a:t>Software Development Lifecycle</a:t>
            </a:r>
            <a:r>
              <a:rPr lang="en-US" dirty="0"/>
              <a:t> (SLDC) always include the following activities (to some extent)</a:t>
            </a:r>
            <a:r>
              <a:rPr lang="bg-BG" dirty="0"/>
              <a:t>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</a:t>
            </a:r>
            <a:r>
              <a:rPr lang="en-US" dirty="0"/>
              <a:t> analysis, software </a:t>
            </a:r>
            <a:r>
              <a:rPr lang="en-US" b="1" dirty="0"/>
              <a:t>design</a:t>
            </a:r>
            <a:r>
              <a:rPr lang="en-US" b="0" dirty="0"/>
              <a:t>, software </a:t>
            </a:r>
            <a:r>
              <a:rPr lang="en-US" b="1" dirty="0"/>
              <a:t>construction</a:t>
            </a:r>
            <a:r>
              <a:rPr lang="en-US" b="0" dirty="0"/>
              <a:t>, software </a:t>
            </a:r>
            <a:r>
              <a:rPr lang="en-US" b="1" dirty="0"/>
              <a:t>testing</a:t>
            </a:r>
            <a:r>
              <a:rPr lang="en-US" b="0" dirty="0"/>
              <a:t>, </a:t>
            </a:r>
            <a:r>
              <a:rPr lang="en-US" b="1" dirty="0"/>
              <a:t>deployment </a:t>
            </a:r>
            <a:r>
              <a:rPr lang="en-US" b="0" dirty="0"/>
              <a:t>and </a:t>
            </a:r>
            <a:r>
              <a:rPr lang="en-US" b="1" dirty="0"/>
              <a:t>maintenance</a:t>
            </a:r>
            <a:r>
              <a:rPr lang="en-US" b="0" dirty="0"/>
              <a:t>, together with software </a:t>
            </a:r>
            <a:r>
              <a:rPr lang="en-US" b="1" dirty="0"/>
              <a:t>project management</a:t>
            </a:r>
            <a:r>
              <a:rPr lang="en-US" b="0" dirty="0"/>
              <a:t>.</a:t>
            </a:r>
          </a:p>
          <a:p>
            <a:endParaRPr lang="en-US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(also called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engineering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 is the first phase of software 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 analysis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is the process of determining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expectations, functionalities and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 a software product, site, app, service 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define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functionality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system.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consist of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(what the system should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non-functional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(like performance and technical constraints).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software engineering,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are described as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or informal documentation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functional specifications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",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 story cards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or "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UI prototypes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and describing the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the job of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business analysts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They are the people who talk with the users and project stakeholders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 describe the processes, data flows, and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software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a way,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understandable for software developers.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clear requirements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writing software is messy and unproductive.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Gathering clear requirements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an important step at the start 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it usually lasts to some extent throughout the whole life of the project.</a:t>
            </a:r>
            <a:endParaRPr lang="bg-B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lvl="0"/>
            <a:r>
              <a:rPr lang="en-US" b="1" dirty="0"/>
              <a:t>Software architecture and design</a:t>
            </a:r>
            <a:r>
              <a:rPr lang="en-US" b="0" dirty="0"/>
              <a:t> are the </a:t>
            </a:r>
            <a:r>
              <a:rPr lang="en-US" b="1" dirty="0"/>
              <a:t>technical plans and blueprints </a:t>
            </a:r>
            <a:r>
              <a:rPr lang="en-US" b="0" dirty="0"/>
              <a:t>how to implement the software requirements.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system architecture </a:t>
            </a:r>
            <a:r>
              <a:rPr lang="en-US" b="0" dirty="0"/>
              <a:t>describes how the system will be decomposed to </a:t>
            </a:r>
            <a:r>
              <a:rPr lang="en-US" b="1" dirty="0"/>
              <a:t>subsystems</a:t>
            </a:r>
            <a:r>
              <a:rPr lang="en-US" b="0" dirty="0"/>
              <a:t> (tiers, modules, components</a:t>
            </a:r>
            <a:r>
              <a:rPr lang="bg-BG" b="0" dirty="0"/>
              <a:t>, </a:t>
            </a:r>
            <a:r>
              <a:rPr lang="en-US" b="0" dirty="0"/>
              <a:t>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the interaction between these subsystems.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This phase also includes the initial </a:t>
            </a:r>
            <a:r>
              <a:rPr lang="en-US" b="1" dirty="0"/>
              <a:t>design of the data model</a:t>
            </a:r>
            <a:r>
              <a:rPr lang="en-US" b="0" dirty="0"/>
              <a:t> (database design).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"architecture and design"</a:t>
            </a:r>
            <a:r>
              <a:rPr lang="en-US" b="1" dirty="0"/>
              <a:t> </a:t>
            </a:r>
            <a:r>
              <a:rPr lang="en-US" b="0" dirty="0"/>
              <a:t>phase the </a:t>
            </a:r>
            <a:r>
              <a:rPr lang="en-US" b="1" dirty="0"/>
              <a:t>software architects </a:t>
            </a:r>
            <a:r>
              <a:rPr lang="en-US" b="0" dirty="0"/>
              <a:t>(or senior developers)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decide on </a:t>
            </a:r>
            <a:r>
              <a:rPr lang="en-US" b="1" dirty="0"/>
              <a:t>the development stack</a:t>
            </a:r>
            <a:r>
              <a:rPr lang="bg-BG" b="0" dirty="0"/>
              <a:t>, </a:t>
            </a:r>
            <a:r>
              <a:rPr lang="en-US" b="0" dirty="0"/>
              <a:t>platforms, technologies, and tools to be used for development.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technical design </a:t>
            </a:r>
            <a:r>
              <a:rPr lang="en-US" b="0" dirty="0"/>
              <a:t>typically gives only the big picture for the system and its structure.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detailed design </a:t>
            </a:r>
            <a:r>
              <a:rPr lang="en-US" b="0" dirty="0"/>
              <a:t>is usually created during the software construction, when developers implement the system.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construction</a:t>
            </a:r>
            <a:r>
              <a:rPr lang="bg-BG" b="0" dirty="0"/>
              <a:t> </a:t>
            </a:r>
            <a:r>
              <a:rPr lang="en-US" b="0" dirty="0"/>
              <a:t>is the phase in which developers </a:t>
            </a:r>
            <a:r>
              <a:rPr lang="en-US" b="1" dirty="0"/>
              <a:t>create the software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also called the "</a:t>
            </a:r>
            <a:r>
              <a:rPr lang="en-US" b="1" i="1" dirty="0"/>
              <a:t>implementation phase</a:t>
            </a:r>
            <a:r>
              <a:rPr lang="en-US" b="0" dirty="0"/>
              <a:t>", because developers </a:t>
            </a:r>
            <a:r>
              <a:rPr lang="en-US" b="1" dirty="0"/>
              <a:t>write the code </a:t>
            </a:r>
            <a:r>
              <a:rPr lang="en-US" b="0" dirty="0"/>
              <a:t>to implement the planned functionality.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During the implementation developers not only </a:t>
            </a:r>
            <a:r>
              <a:rPr lang="en-US" b="1" dirty="0"/>
              <a:t>write code</a:t>
            </a:r>
            <a:r>
              <a:rPr lang="en-US" b="0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but they also </a:t>
            </a:r>
            <a:r>
              <a:rPr lang="en-US" b="1" dirty="0"/>
              <a:t>debug and test the code</a:t>
            </a:r>
            <a:r>
              <a:rPr lang="en-US" b="0" dirty="0"/>
              <a:t>, and </a:t>
            </a:r>
            <a:r>
              <a:rPr lang="en-US" b="1" dirty="0"/>
              <a:t>fix bugs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take decisions how to implement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1" dirty="0"/>
              <a:t>libraries and tools </a:t>
            </a:r>
            <a:r>
              <a:rPr lang="en-US" b="0" dirty="0"/>
              <a:t>for certain functionalities,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design and implement the </a:t>
            </a:r>
            <a:r>
              <a:rPr lang="en-US" b="1" dirty="0"/>
              <a:t>back-end APIs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implement the </a:t>
            </a:r>
            <a:r>
              <a:rPr lang="en-US" b="1" dirty="0"/>
              <a:t>user interfaces</a:t>
            </a:r>
            <a:r>
              <a:rPr lang="en-US" b="0" dirty="0"/>
              <a:t> of the system,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write </a:t>
            </a:r>
            <a:r>
              <a:rPr lang="en-US" b="1" dirty="0"/>
              <a:t>automated tests</a:t>
            </a:r>
            <a:r>
              <a:rPr lang="en-US" b="0" dirty="0"/>
              <a:t> (such as unit tests and integration tests),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integrate </a:t>
            </a:r>
            <a:r>
              <a:rPr lang="en-US" b="0" dirty="0"/>
              <a:t>different system components.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construction </a:t>
            </a:r>
            <a:r>
              <a:rPr lang="en-US" b="0" dirty="0"/>
              <a:t>takes most of the time and resources during the development.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testing</a:t>
            </a:r>
            <a:r>
              <a:rPr lang="en-US" b="0" dirty="0"/>
              <a:t> and </a:t>
            </a:r>
            <a:r>
              <a:rPr lang="en-US" b="1" dirty="0"/>
              <a:t>quality assurance </a:t>
            </a:r>
            <a:r>
              <a:rPr lang="en-US" b="0" dirty="0"/>
              <a:t>confirms that the developed software </a:t>
            </a:r>
            <a:r>
              <a:rPr lang="en-US" b="1" dirty="0"/>
              <a:t>conforms to the requirements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and verification is performed by the </a:t>
            </a:r>
            <a:r>
              <a:rPr lang="en-US" b="1" dirty="0"/>
              <a:t>quality assurance (QA) engineers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QA engineers test the code by performing </a:t>
            </a:r>
            <a:r>
              <a:rPr lang="en-US" b="1" dirty="0"/>
              <a:t>manual and automated testing</a:t>
            </a: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report bugs </a:t>
            </a:r>
            <a:r>
              <a:rPr lang="en-US" b="0" dirty="0"/>
              <a:t>in the bug tracking system and track the work on fixing the bugs later.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release and deployment</a:t>
            </a:r>
            <a:r>
              <a:rPr lang="en-US" b="0" dirty="0"/>
              <a:t> is the process of building the software packages from its source code,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publishing the new versions of the software on a testing environment,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after automated and sometimes manual testing, uploading the new version to the </a:t>
            </a:r>
            <a:r>
              <a:rPr lang="en-US" b="1" dirty="0"/>
              <a:t>production environment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Release and deployment</a:t>
            </a:r>
            <a:r>
              <a:rPr lang="en-US" b="0" dirty="0"/>
              <a:t> deals with containers, cloud, servers, builds, installation, configuration and administration of the testing and production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Deployment </a:t>
            </a:r>
            <a:r>
              <a:rPr lang="en-US" b="0" dirty="0"/>
              <a:t>is usually performed first in a </a:t>
            </a:r>
            <a:r>
              <a:rPr lang="en-US" b="1" dirty="0"/>
              <a:t>testing environment</a:t>
            </a:r>
            <a:r>
              <a:rPr lang="en-US" b="0" dirty="0"/>
              <a:t> (a "staging" server), then the product is </a:t>
            </a:r>
            <a:r>
              <a:rPr lang="en-US" b="1" dirty="0"/>
              <a:t>tested</a:t>
            </a:r>
            <a:r>
              <a:rPr lang="en-US" b="0" dirty="0"/>
              <a:t> and then </a:t>
            </a:r>
            <a:r>
              <a:rPr lang="en-US" b="1" dirty="0"/>
              <a:t>deployed in production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entire process is typically </a:t>
            </a:r>
            <a:r>
              <a:rPr lang="en-US" b="1" dirty="0"/>
              <a:t>automated</a:t>
            </a:r>
            <a:r>
              <a:rPr lang="en-US" b="0" dirty="0"/>
              <a:t>, following </a:t>
            </a:r>
            <a:r>
              <a:rPr lang="en-US" b="1" dirty="0"/>
              <a:t>DevOps</a:t>
            </a:r>
            <a:r>
              <a:rPr lang="en-US" b="0" dirty="0"/>
              <a:t> practices and processes.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release and deployment is performed by the </a:t>
            </a:r>
            <a:r>
              <a:rPr lang="en-US" b="1" dirty="0"/>
              <a:t>DevOps engineers</a:t>
            </a:r>
            <a:r>
              <a:rPr lang="en-US" b="0" dirty="0"/>
              <a:t> (or senior developers),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who write scripts to automate this process and implement the so called "</a:t>
            </a:r>
            <a:r>
              <a:rPr lang="en-US" b="1" dirty="0"/>
              <a:t>continuous delivery</a:t>
            </a:r>
            <a:r>
              <a:rPr lang="en-US" b="0" dirty="0"/>
              <a:t>".</a:t>
            </a:r>
          </a:p>
          <a:p>
            <a:pPr lvl="0"/>
            <a:endParaRPr lang="en-US" b="1" dirty="0"/>
          </a:p>
          <a:p>
            <a:pPr lvl="0"/>
            <a:r>
              <a:rPr lang="en-US" b="1" dirty="0"/>
              <a:t>Software maintenance </a:t>
            </a:r>
            <a:r>
              <a:rPr lang="en-US" b="0" dirty="0"/>
              <a:t>is the process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monitoring </a:t>
            </a:r>
            <a:r>
              <a:rPr lang="en-US" b="0" dirty="0"/>
              <a:t>the software and </a:t>
            </a:r>
            <a:r>
              <a:rPr lang="en-US" b="1" dirty="0"/>
              <a:t>maintaining</a:t>
            </a:r>
            <a:r>
              <a:rPr lang="en-US" b="0" dirty="0"/>
              <a:t> its normal work,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updating </a:t>
            </a:r>
            <a:r>
              <a:rPr lang="en-US" b="0" dirty="0"/>
              <a:t>the runtime environments, platforms and libraries,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patching security problems,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bug fixing</a:t>
            </a:r>
            <a:r>
              <a:rPr lang="bg-BG" b="0" dirty="0"/>
              <a:t>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enhancing </a:t>
            </a:r>
            <a:r>
              <a:rPr lang="en-US" b="0" dirty="0"/>
              <a:t>existing features,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adding new functionalities to address changing requirements.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Software maintenance is usually a </a:t>
            </a:r>
            <a:r>
              <a:rPr lang="en-US" b="1" dirty="0"/>
              <a:t>long-lasting process</a:t>
            </a:r>
            <a:r>
              <a:rPr lang="en-US" b="0" dirty="0"/>
              <a:t>, that is going on for 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and is sometimes mixed with active development of new features.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Software project management </a:t>
            </a:r>
            <a:r>
              <a:rPr lang="en-US" b="0" dirty="0"/>
              <a:t>is responsible for the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planning, scheduling, resource allocation, execution, tracking and delivery of software projects.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managers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(or software team leaders) are responsible for defining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prioritizing and scheduling them and tracking and controlling the work progress during </a:t>
            </a:r>
            <a:r>
              <a:rPr lang="en-US" b="0" dirty="0"/>
              <a:t>the entire software development lifecycle.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Project management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very important for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success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 any software project,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 it needs experienced people to handle it responsibly.</a:t>
            </a: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bg-BG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All the above-mentioned activities from the software development lifecycle are organized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software development methodologies</a:t>
            </a:r>
            <a:r>
              <a:rPr lang="en-US" b="0" dirty="0"/>
              <a:t>, </a:t>
            </a:r>
            <a:r>
              <a:rPr lang="en-US" b="1" dirty="0"/>
              <a:t>development processes </a:t>
            </a:r>
            <a:r>
              <a:rPr lang="en-US" b="0" dirty="0"/>
              <a:t>or </a:t>
            </a:r>
            <a:r>
              <a:rPr lang="en-US" b="1" dirty="0"/>
              <a:t>process frameworks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</a:t>
            </a:r>
            <a:r>
              <a:rPr lang="en-US" b="1" dirty="0"/>
              <a:t>Waterfall</a:t>
            </a:r>
            <a:r>
              <a:rPr lang="en-US" dirty="0"/>
              <a:t>, </a:t>
            </a:r>
            <a:r>
              <a:rPr lang="en-US" b="1" dirty="0"/>
              <a:t>Scrum</a:t>
            </a:r>
            <a:r>
              <a:rPr lang="en-US" dirty="0"/>
              <a:t> and </a:t>
            </a:r>
            <a:r>
              <a:rPr lang="en-US" b="1" dirty="0"/>
              <a:t>Kanban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defines the </a:t>
            </a:r>
            <a:r>
              <a:rPr lang="en-US" b="1" dirty="0"/>
              <a:t>project workflow</a:t>
            </a:r>
            <a:r>
              <a:rPr lang="en-US" b="0" dirty="0"/>
              <a:t>, development philosophy,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key management, organizational and engineering practices</a:t>
            </a:r>
            <a:r>
              <a:rPr lang="en-US" b="0" dirty="0"/>
              <a:t>.</a:t>
            </a:r>
            <a:endParaRPr lang="bg-BG" b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Most systems in modern software engineering are implemented in the spirit of "</a:t>
            </a:r>
            <a:r>
              <a:rPr lang="en-US" b="1" dirty="0"/>
              <a:t>agile development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Agile development </a:t>
            </a:r>
            <a:r>
              <a:rPr lang="en-US" b="0" dirty="0"/>
              <a:t>builds software </a:t>
            </a:r>
            <a:r>
              <a:rPr lang="en-US" b="1" dirty="0"/>
              <a:t>feature by feature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iteratively design and build </a:t>
            </a:r>
            <a:r>
              <a:rPr lang="en-US" b="1" dirty="0"/>
              <a:t>new features</a:t>
            </a:r>
            <a:r>
              <a:rPr lang="en-US" b="0" dirty="0"/>
              <a:t>, integrate them, deploy them, collect feedback,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fix the problems and proceed with the next feature until the project is completed.</a:t>
            </a:r>
          </a:p>
          <a:p>
            <a:r>
              <a:rPr lang="en-US" b="0" dirty="0"/>
              <a:t>S</a:t>
            </a:r>
            <a:r>
              <a:rPr lang="en-US" dirty="0"/>
              <a:t>oftware development lifecycle, software project management and development methodologies are a </a:t>
            </a:r>
            <a:r>
              <a:rPr lang="en-US" b="1" dirty="0"/>
              <a:t>broad topic in software engineering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</a:t>
            </a:r>
            <a:r>
              <a:rPr lang="en-US" b="1" dirty="0"/>
              <a:t>developers learn for years </a:t>
            </a:r>
            <a:r>
              <a:rPr lang="en-US" dirty="0"/>
              <a:t>during their career growth, as they gain experience.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Junior developers </a:t>
            </a:r>
            <a:r>
              <a:rPr lang="en-US" dirty="0"/>
              <a:t>should be familiar with all these concepts but cannot be experts.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088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 is an important topic in software development.</a:t>
            </a:r>
          </a:p>
          <a:p>
            <a:endParaRPr lang="bg-BG" dirty="0"/>
          </a:p>
          <a:p>
            <a:r>
              <a:rPr lang="en-US" dirty="0"/>
              <a:t>What is </a:t>
            </a:r>
            <a:r>
              <a:rPr lang="en-US" b="1" dirty="0"/>
              <a:t>software quality assurance </a:t>
            </a:r>
            <a:r>
              <a:rPr lang="en-US" dirty="0"/>
              <a:t>(</a:t>
            </a:r>
            <a:r>
              <a:rPr lang="en-US" b="1" dirty="0"/>
              <a:t>QA</a:t>
            </a:r>
            <a:r>
              <a:rPr lang="en-US" dirty="0"/>
              <a:t>)?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Software quality </a:t>
            </a:r>
            <a:r>
              <a:rPr lang="en-US" b="0" dirty="0"/>
              <a:t>assurance</a:t>
            </a:r>
            <a:r>
              <a:rPr lang="bg-BG" b="0" dirty="0"/>
              <a:t> </a:t>
            </a:r>
            <a:r>
              <a:rPr lang="en-US" b="0" dirty="0"/>
              <a:t>provides methodologies, practices and tools for ensuring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quality</a:t>
            </a:r>
            <a:r>
              <a:rPr lang="en-US" b="0" dirty="0"/>
              <a:t> of the software products and systems and the development process.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Software quality assurance 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goes beyond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software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it also includes the </a:t>
            </a:r>
            <a:r>
              <a:rPr lang="en-US" b="1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quality of the process</a:t>
            </a:r>
            <a:r>
              <a:rPr lang="en-US" b="0" i="0" dirty="0">
                <a:solidFill>
                  <a:srgbClr val="454545"/>
                </a:solidFill>
                <a:effectLst/>
                <a:latin typeface="Roboto" panose="02000000000000000000" pitchFamily="2" charset="0"/>
              </a:rPr>
              <a:t> used to develop, test and release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software quality assurance is performed by the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test the software</a:t>
            </a:r>
            <a:r>
              <a:rPr lang="en-US" b="0" dirty="0"/>
              <a:t>, its functionality</a:t>
            </a:r>
            <a:r>
              <a:rPr lang="bg-BG" b="0" dirty="0"/>
              <a:t>, </a:t>
            </a:r>
            <a:r>
              <a:rPr lang="en-US" b="0" dirty="0"/>
              <a:t>usability, security and other aspects,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report and track bugs</a:t>
            </a:r>
            <a:r>
              <a:rPr lang="en-US" b="0" dirty="0"/>
              <a:t> and track the development process and its quality.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In the heart of the QA process is </a:t>
            </a:r>
            <a:r>
              <a:rPr lang="en-US" b="1" dirty="0"/>
              <a:t>software testing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is the process of checking whether the software conforms to the requirements and </a:t>
            </a:r>
            <a:r>
              <a:rPr lang="en-US" b="1" dirty="0"/>
              <a:t>works as expected</a:t>
            </a:r>
            <a:r>
              <a:rPr lang="en-US" b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Software testing </a:t>
            </a:r>
            <a:r>
              <a:rPr lang="en-US" b="0" dirty="0"/>
              <a:t>aims to </a:t>
            </a:r>
            <a:r>
              <a:rPr lang="en-US" b="1" dirty="0"/>
              <a:t>find the bugs </a:t>
            </a:r>
            <a:r>
              <a:rPr lang="en-US" b="0" dirty="0"/>
              <a:t>(or defects) in the software and to </a:t>
            </a:r>
            <a:r>
              <a:rPr lang="en-US" b="1" dirty="0"/>
              <a:t>report them </a:t>
            </a:r>
            <a:r>
              <a:rPr lang="en-US" b="0" dirty="0"/>
              <a:t>for fixing.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Software testing can be </a:t>
            </a:r>
            <a:r>
              <a:rPr lang="en-US" b="1" dirty="0"/>
              <a:t>manual</a:t>
            </a:r>
            <a:r>
              <a:rPr lang="en-US" b="0" dirty="0"/>
              <a:t> or </a:t>
            </a:r>
            <a:r>
              <a:rPr lang="en-US" b="1" dirty="0"/>
              <a:t>automated</a:t>
            </a:r>
            <a:r>
              <a:rPr lang="en-US" b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is done by hand (using the keyboard and the mouse).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The QA engineer </a:t>
            </a:r>
            <a:r>
              <a:rPr lang="en-US" b="1" dirty="0"/>
              <a:t>clicks on the software UI</a:t>
            </a:r>
            <a:r>
              <a:rPr lang="en-US" b="0" dirty="0"/>
              <a:t>, fills and submit forms, interacts with the software UI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or invokes back-end operations by hand or by specialized tools,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executes certain functionality, validates that it works correctly and </a:t>
            </a:r>
            <a:r>
              <a:rPr lang="en-US" b="1" dirty="0"/>
              <a:t>tries to find defects</a:t>
            </a:r>
            <a:r>
              <a:rPr lang="en-US" b="0" dirty="0"/>
              <a:t>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b="0" dirty="0"/>
              <a:t>also involves testing the </a:t>
            </a:r>
            <a:r>
              <a:rPr lang="en-US" b="1" dirty="0"/>
              <a:t>user experience</a:t>
            </a:r>
            <a:r>
              <a:rPr lang="en-US" b="0" dirty="0"/>
              <a:t> (UX), the user interface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the visual look and feel of the software.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It also focuses on testing the UI and the behavior in </a:t>
            </a:r>
            <a:r>
              <a:rPr lang="en-US" b="1" dirty="0"/>
              <a:t>different environments</a:t>
            </a:r>
            <a:r>
              <a:rPr lang="en-US" b="0" dirty="0"/>
              <a:t>, Web browsers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dirty="0"/>
              <a:t>and hardware devices, as well as checking security and other aspects.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Automated testing </a:t>
            </a:r>
            <a:r>
              <a:rPr lang="en-US" b="0" dirty="0"/>
              <a:t>is done by scripts and programs, which perform robotic checks of the software.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Instead of clicking at the UI controls, filling and submitting forms by hand,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QA automation engineers </a:t>
            </a:r>
            <a:r>
              <a:rPr lang="en-US" b="0" dirty="0"/>
              <a:t>record scripts and write programs to do automate this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to check whether the software behaves correctly without human innervation.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Thus, QA automation experts are "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software development</a:t>
            </a:r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engineers in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b="0" dirty="0"/>
              <a:t>".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addition to testing, there are a </a:t>
            </a:r>
            <a:r>
              <a:rPr lang="en-US" b="1" dirty="0"/>
              <a:t>few other approaches in software quality assurance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and </a:t>
            </a:r>
            <a:r>
              <a:rPr lang="en-US" b="1" dirty="0"/>
              <a:t>quality inspections </a:t>
            </a:r>
            <a:r>
              <a:rPr lang="en-US" dirty="0"/>
              <a:t>are proactive approaches to software quality.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aim to </a:t>
            </a:r>
            <a:r>
              <a:rPr lang="en-US" b="1" dirty="0"/>
              <a:t>catch defects and bad practices early</a:t>
            </a:r>
            <a:r>
              <a:rPr lang="en-US" dirty="0"/>
              <a:t>, before they appear in the functionality.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practices</a:t>
            </a:r>
            <a:r>
              <a:rPr lang="bg-BG" b="0" dirty="0"/>
              <a:t> </a:t>
            </a:r>
            <a:r>
              <a:rPr lang="en-US" dirty="0"/>
              <a:t>are typically done by senior developers or senior QA engineers.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Code reviews</a:t>
            </a:r>
            <a:r>
              <a:rPr lang="en-US" dirty="0"/>
              <a:t> aim to </a:t>
            </a:r>
            <a:r>
              <a:rPr lang="en-US" b="1" dirty="0"/>
              <a:t>enforce good practices for internal code quality</a:t>
            </a:r>
            <a:r>
              <a:rPr lang="en-US" dirty="0"/>
              <a:t>, such as writing understandable and maintainable code, avoiding repeating code, using clear abstractions, formatting the code correctly, naming identifiers correctly, structuring the code in a clear way and many others.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Quality inspections </a:t>
            </a:r>
            <a:r>
              <a:rPr lang="en-US" dirty="0"/>
              <a:t>try to find problems in the code, by understanding its program logic and internal design.</a:t>
            </a:r>
            <a:endParaRPr lang="bg-BG" dirty="0"/>
          </a:p>
          <a:p>
            <a:endParaRPr lang="en-US" dirty="0"/>
          </a:p>
          <a:p>
            <a:r>
              <a:rPr lang="en-US" dirty="0"/>
              <a:t>The goal of the testing process is to </a:t>
            </a:r>
            <a:r>
              <a:rPr lang="en-US" b="1" dirty="0"/>
              <a:t>find and report the defects </a:t>
            </a:r>
            <a:r>
              <a:rPr lang="en-US" dirty="0"/>
              <a:t>and issues with the software.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Reported bugs </a:t>
            </a:r>
            <a:r>
              <a:rPr lang="en-US" b="0" dirty="0"/>
              <a:t>are described, submitted and tracked in </a:t>
            </a:r>
            <a:r>
              <a:rPr lang="en-US" b="1" dirty="0"/>
              <a:t>issue tracking software</a:t>
            </a:r>
            <a:r>
              <a:rPr lang="en-US" b="0" dirty="0"/>
              <a:t> (or simply, </a:t>
            </a:r>
            <a:r>
              <a:rPr lang="en-US" b="1" dirty="0"/>
              <a:t>bug tracker</a:t>
            </a:r>
            <a:r>
              <a:rPr lang="en-US" b="0" dirty="0"/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In the issue tracker developers and QA engineers </a:t>
            </a:r>
            <a:r>
              <a:rPr lang="en-US" b="1" dirty="0"/>
              <a:t>discuss the issues</a:t>
            </a:r>
            <a:r>
              <a:rPr lang="en-US" b="0" dirty="0"/>
              <a:t>, prioritize them, assign them to team members,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track the work on the issues and the changes of their status, confirm when an issue is fixed and finally close it.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Issue trackers track </a:t>
            </a:r>
            <a:r>
              <a:rPr lang="en-US" b="1" dirty="0"/>
              <a:t>not only the defects</a:t>
            </a:r>
            <a:r>
              <a:rPr lang="en-US" b="0" dirty="0"/>
              <a:t>, but also new feature requests and other issues with the software.</a:t>
            </a:r>
          </a:p>
          <a:p>
            <a:r>
              <a:rPr lang="en-US" b="1" dirty="0"/>
              <a:t>Software quality assurance </a:t>
            </a:r>
            <a:r>
              <a:rPr lang="en-US" b="0" dirty="0"/>
              <a:t>is a broad topic in software engineering,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is a </a:t>
            </a:r>
            <a:r>
              <a:rPr lang="en-US" b="1" dirty="0"/>
              <a:t>separate profession </a:t>
            </a:r>
            <a:r>
              <a:rPr lang="en-US" dirty="0"/>
              <a:t>in many software companies.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QA engineers </a:t>
            </a:r>
            <a:r>
              <a:rPr lang="en-US" b="0" dirty="0"/>
              <a:t>should have basic software development and </a:t>
            </a:r>
            <a:r>
              <a:rPr lang="en-US" b="1" dirty="0"/>
              <a:t>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strong attention to the details </a:t>
            </a:r>
            <a:r>
              <a:rPr lang="en-US" b="0" dirty="0"/>
              <a:t>and quality, to be diligent and patient,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to work persistently on the software quality, testing and test automation.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</a:t>
            </a:r>
            <a:r>
              <a:rPr lang="en-US" b="1" dirty="0"/>
              <a:t>example of QA engineering work</a:t>
            </a:r>
            <a:r>
              <a:rPr lang="en-US" dirty="0"/>
              <a:t>, let's look at a sample </a:t>
            </a:r>
            <a:r>
              <a:rPr lang="en-US" b="1" dirty="0"/>
              <a:t>issue tracker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link above opens </a:t>
            </a:r>
            <a:r>
              <a:rPr lang="en-US" b="1" dirty="0"/>
              <a:t>the public issue tracker of the "Bootstrap" project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is a popular responsive design framework.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see </a:t>
            </a:r>
            <a:r>
              <a:rPr lang="en-US" b="1" dirty="0"/>
              <a:t>what's inside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a few hundreds of </a:t>
            </a:r>
            <a:r>
              <a:rPr lang="en-US" b="1" dirty="0"/>
              <a:t>open (unfinished) 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few thousands of </a:t>
            </a:r>
            <a:r>
              <a:rPr lang="en-US" b="1" dirty="0"/>
              <a:t>closed (completed) issues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GitHub issue tracker, issues have </a:t>
            </a:r>
            <a:r>
              <a:rPr lang="en-US" b="1" dirty="0"/>
              <a:t>title</a:t>
            </a:r>
            <a:r>
              <a:rPr lang="en-US" dirty="0"/>
              <a:t>, </a:t>
            </a:r>
            <a:r>
              <a:rPr lang="en-US" b="1" dirty="0"/>
              <a:t>description</a:t>
            </a:r>
            <a:r>
              <a:rPr lang="en-US" dirty="0"/>
              <a:t>, </a:t>
            </a:r>
            <a:r>
              <a:rPr lang="en-US" b="1" dirty="0"/>
              <a:t>labels</a:t>
            </a:r>
            <a:r>
              <a:rPr lang="en-US" dirty="0"/>
              <a:t> and </a:t>
            </a:r>
            <a:r>
              <a:rPr lang="en-US" b="1" dirty="0"/>
              <a:t>comments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issues can</a:t>
            </a:r>
            <a:r>
              <a:rPr lang="bg-BG" dirty="0"/>
              <a:t> </a:t>
            </a:r>
            <a:r>
              <a:rPr lang="en-US" dirty="0"/>
              <a:t>have also assigned developer, attachments, project and milestone,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let's focus on </a:t>
            </a:r>
            <a:r>
              <a:rPr lang="en-US" b="1" dirty="0"/>
              <a:t>the concept of "issue tracking"</a:t>
            </a:r>
            <a:r>
              <a:rPr lang="en-US" dirty="0"/>
              <a:t>, not on the technical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Let's view what's inside an </a:t>
            </a:r>
            <a:r>
              <a:rPr lang="en-US" b="1" dirty="0"/>
              <a:t>open issue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discussion </a:t>
            </a:r>
            <a:r>
              <a:rPr lang="en-US" dirty="0"/>
              <a:t>that begins with a description of the problem and then comments follow.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Closed issues </a:t>
            </a:r>
            <a:r>
              <a:rPr lang="en-US" dirty="0"/>
              <a:t>are similar, but they are either </a:t>
            </a:r>
            <a:r>
              <a:rPr lang="en-US" b="1" i="1" dirty="0"/>
              <a:t>fixed</a:t>
            </a:r>
            <a:r>
              <a:rPr lang="en-US" dirty="0"/>
              <a:t> or </a:t>
            </a:r>
            <a:r>
              <a:rPr lang="en-US" b="1" i="1" dirty="0"/>
              <a:t>refused to be fixed </a:t>
            </a:r>
            <a:r>
              <a:rPr lang="en-US" dirty="0"/>
              <a:t>for some reason.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37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you have any </a:t>
            </a:r>
            <a:r>
              <a:rPr lang="en-US" b="1" dirty="0"/>
              <a:t>question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feel free to </a:t>
            </a:r>
            <a:r>
              <a:rPr lang="en-US" b="1" dirty="0"/>
              <a:t>ask in the sli.do </a:t>
            </a:r>
            <a:r>
              <a:rPr lang="en-US" dirty="0"/>
              <a:t>platform using the code on the screen,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the trainers will be happy to answer you very soon.</a:t>
            </a:r>
          </a:p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C8B269A-F454-4312-89F8-6B41E0E5E0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34974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</a:t>
            </a:r>
            <a:r>
              <a:rPr lang="en-US" dirty="0"/>
              <a:t>is an important concept and practice in software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Unit tests </a:t>
            </a:r>
            <a:r>
              <a:rPr lang="en-US" dirty="0"/>
              <a:t>are pieces of code that </a:t>
            </a:r>
            <a:r>
              <a:rPr lang="en-US" b="1" dirty="0"/>
              <a:t>test specific functionality </a:t>
            </a:r>
            <a:r>
              <a:rPr lang="en-US" dirty="0"/>
              <a:t>in certain software component (called "</a:t>
            </a:r>
            <a:r>
              <a:rPr lang="en-US" b="1" i="1" dirty="0"/>
              <a:t>unit</a:t>
            </a:r>
            <a:r>
              <a:rPr lang="en-US" dirty="0"/>
              <a:t>").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are</a:t>
            </a:r>
            <a:r>
              <a:rPr lang="en-US" b="1" dirty="0"/>
              <a:t> written by developers</a:t>
            </a:r>
            <a:r>
              <a:rPr lang="en-US" b="0" dirty="0"/>
              <a:t> (not by QA engineers).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Unit tests are</a:t>
            </a:r>
            <a:r>
              <a:rPr lang="en-US" dirty="0"/>
              <a:t> part of the product </a:t>
            </a:r>
            <a:r>
              <a:rPr lang="en-US" b="1" dirty="0"/>
              <a:t>source code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 aim to improve the </a:t>
            </a:r>
            <a:r>
              <a:rPr lang="en-US" b="1" dirty="0"/>
              <a:t>code quality</a:t>
            </a:r>
            <a:r>
              <a:rPr lang="en-US" dirty="0"/>
              <a:t>, </a:t>
            </a:r>
            <a:r>
              <a:rPr lang="en-US" b="1" dirty="0"/>
              <a:t>reliability</a:t>
            </a:r>
            <a:r>
              <a:rPr lang="en-US" dirty="0"/>
              <a:t> and </a:t>
            </a:r>
            <a:r>
              <a:rPr lang="en-US" b="1" dirty="0"/>
              <a:t>maintainability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 simple example to </a:t>
            </a:r>
            <a:r>
              <a:rPr lang="en-US" b="1" dirty="0"/>
              <a:t>illustrate the idea of "unit testing"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 </a:t>
            </a:r>
            <a:r>
              <a:rPr lang="en-US" b="1" dirty="0"/>
              <a:t>function, which sums the elements </a:t>
            </a:r>
            <a:r>
              <a:rPr lang="en-US" dirty="0"/>
              <a:t>of given array of numbers.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test this function</a:t>
            </a:r>
            <a:r>
              <a:rPr lang="en-US" dirty="0"/>
              <a:t>, but not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want to </a:t>
            </a:r>
            <a:r>
              <a:rPr lang="en-US" b="1" dirty="0"/>
              <a:t>write code</a:t>
            </a:r>
            <a:r>
              <a:rPr lang="en-US" dirty="0"/>
              <a:t>, which confirms that this function works correctly.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we can </a:t>
            </a:r>
            <a:r>
              <a:rPr lang="en-US" b="1" dirty="0"/>
              <a:t>test the "sum" function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write a function </a:t>
            </a:r>
            <a:r>
              <a:rPr lang="en-US" b="0" dirty="0"/>
              <a:t>to hold the test cases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the </a:t>
            </a:r>
            <a:r>
              <a:rPr lang="en-US" b="1" dirty="0"/>
              <a:t>first test</a:t>
            </a:r>
            <a:r>
              <a:rPr lang="en-US" dirty="0"/>
              <a:t> case, the first check.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checks whether the sum of the array of two elements </a:t>
            </a:r>
            <a:r>
              <a:rPr lang="en-US" b="1" dirty="0"/>
              <a:t>[1, 2]</a:t>
            </a:r>
            <a:r>
              <a:rPr lang="en-US" dirty="0"/>
              <a:t> is </a:t>
            </a:r>
            <a:r>
              <a:rPr lang="en-US" b="1" dirty="0"/>
              <a:t>3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the execution result is not as expected, the </a:t>
            </a:r>
            <a:r>
              <a:rPr lang="en-US" b="1" dirty="0"/>
              <a:t>function will fail with an error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second test</a:t>
            </a:r>
            <a:r>
              <a:rPr lang="en-US" dirty="0"/>
              <a:t> checks whether the sum of the array, holding a single element </a:t>
            </a:r>
            <a:r>
              <a:rPr lang="en-US" b="1" dirty="0"/>
              <a:t>[-2]</a:t>
            </a:r>
            <a:r>
              <a:rPr lang="en-US" dirty="0"/>
              <a:t> is </a:t>
            </a:r>
            <a:r>
              <a:rPr lang="en-US" b="1" dirty="0"/>
              <a:t>-2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third test</a:t>
            </a:r>
            <a:r>
              <a:rPr lang="en-US" dirty="0"/>
              <a:t> checks whether the sum of an </a:t>
            </a:r>
            <a:r>
              <a:rPr lang="en-US" b="1" dirty="0"/>
              <a:t>empty array</a:t>
            </a:r>
            <a:r>
              <a:rPr lang="en-US" dirty="0"/>
              <a:t>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example is just a simple way to illustrate </a:t>
            </a:r>
            <a:r>
              <a:rPr lang="en-US" b="1" dirty="0"/>
              <a:t>the concept of "unit testing"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Don't follow it as best practice. </a:t>
            </a:r>
            <a:r>
              <a:rPr lang="en-US" b="0" dirty="0"/>
              <a:t>It is not!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combines multiple test cases in a single test function, and this is a bad practice.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</a:t>
            </a:r>
            <a:r>
              <a:rPr lang="en-US" b="1" dirty="0"/>
              <a:t>the idea of unit testing is clear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tests execute the code with sample input data and entrance conditions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check whether the returned result, exit conditions and behavior are correct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testing usually is performed within a </a:t>
            </a:r>
            <a:r>
              <a:rPr lang="en-US" b="1" dirty="0"/>
              <a:t>unit testing framework</a:t>
            </a:r>
            <a:r>
              <a:rPr lang="en-US" dirty="0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organizes and structures the tests consistently.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2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Unit testing frameworks </a:t>
            </a:r>
            <a:r>
              <a:rPr lang="en-US" dirty="0"/>
              <a:t>simplify, structure and organize the </a:t>
            </a:r>
            <a:r>
              <a:rPr lang="en-US" b="1" dirty="0"/>
              <a:t>unit testing process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Unit testing frameworks </a:t>
            </a:r>
            <a:r>
              <a:rPr lang="en-US" b="1" dirty="0"/>
              <a:t>execute the tests </a:t>
            </a:r>
            <a:r>
              <a:rPr lang="en-US" b="0" dirty="0"/>
              <a:t>and </a:t>
            </a:r>
            <a:r>
              <a:rPr lang="en-US" b="1" dirty="0"/>
              <a:t>generate reports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Developers use the framework to </a:t>
            </a:r>
            <a:r>
              <a:rPr lang="en-US" b="1" dirty="0"/>
              <a:t>structure the tests</a:t>
            </a:r>
            <a:r>
              <a:rPr lang="en-US" b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organize </a:t>
            </a:r>
            <a:r>
              <a:rPr lang="en-US" b="0" dirty="0"/>
              <a:t>them in a hierarchy using classes and functions,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</a:t>
            </a:r>
            <a:r>
              <a:rPr lang="en-US" b="1" dirty="0"/>
              <a:t>assert</a:t>
            </a:r>
            <a:r>
              <a:rPr lang="en-US" b="0" dirty="0"/>
              <a:t> the execution results and exit conditions for correctness,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to handle some specific situations (like "</a:t>
            </a:r>
            <a:r>
              <a:rPr lang="en-US" b="1" i="1" dirty="0"/>
              <a:t>expected error</a:t>
            </a:r>
            <a:r>
              <a:rPr lang="en-US" b="0" dirty="0"/>
              <a:t>" or "</a:t>
            </a:r>
            <a:r>
              <a:rPr lang="en-US" b="1" i="1" dirty="0"/>
              <a:t>expected timeout</a:t>
            </a:r>
            <a:r>
              <a:rPr lang="en-US" b="0" dirty="0"/>
              <a:t>")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to </a:t>
            </a:r>
            <a:r>
              <a:rPr lang="en-US" b="1" dirty="0"/>
              <a:t>automate</a:t>
            </a:r>
            <a:r>
              <a:rPr lang="en-US" b="0" dirty="0"/>
              <a:t> some aspects of the testing process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(like initializing the testing environment at startup and cleaning it up at shutdown).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Examples </a:t>
            </a:r>
            <a:r>
              <a:rPr lang="en-US" dirty="0"/>
              <a:t>of unit testing frameworks 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Mocha</a:t>
            </a:r>
            <a:r>
              <a:rPr lang="en-US" dirty="0"/>
              <a:t>" testing framework for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the </a:t>
            </a:r>
            <a:r>
              <a:rPr lang="en-US" b="1" dirty="0"/>
              <a:t>JUnit </a:t>
            </a:r>
            <a:r>
              <a:rPr lang="en-US" dirty="0"/>
              <a:t>framework for Java.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an </a:t>
            </a:r>
            <a:r>
              <a:rPr lang="en-US" b="1" dirty="0"/>
              <a:t>example </a:t>
            </a:r>
            <a:r>
              <a:rPr lang="en-US" b="0" dirty="0"/>
              <a:t>of </a:t>
            </a:r>
            <a:r>
              <a:rPr lang="en-US" dirty="0"/>
              <a:t>how the test cases from the previous example can be </a:t>
            </a:r>
            <a:r>
              <a:rPr lang="en-US" b="1" dirty="0"/>
              <a:t>structured </a:t>
            </a:r>
            <a:r>
              <a:rPr lang="en-US" dirty="0"/>
              <a:t>within the </a:t>
            </a:r>
            <a:r>
              <a:rPr lang="en-US" b="1" dirty="0"/>
              <a:t>Mocha framework</a:t>
            </a:r>
            <a:r>
              <a:rPr lang="en-US" dirty="0"/>
              <a:t> for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first include the required </a:t>
            </a:r>
            <a:r>
              <a:rPr lang="en-US" b="1" dirty="0"/>
              <a:t>libraries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we define a "</a:t>
            </a:r>
            <a:r>
              <a:rPr lang="en-US" b="1" dirty="0"/>
              <a:t>test suite</a:t>
            </a:r>
            <a:r>
              <a:rPr lang="en-US" dirty="0"/>
              <a:t>".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1" dirty="0"/>
              <a:t>group </a:t>
            </a:r>
            <a:r>
              <a:rPr lang="en-US" dirty="0"/>
              <a:t>of related unit tests.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Within the test suite we define our </a:t>
            </a:r>
            <a:r>
              <a:rPr lang="en-US" b="1" dirty="0"/>
              <a:t>first test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holds a function to check whether the sum of the array [1, 2] is 3.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second test </a:t>
            </a:r>
            <a:r>
              <a:rPr lang="en-US" dirty="0"/>
              <a:t>follows the same syntax: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It checks whether the sum of the array [-2] (a single element) is as expected: -2.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Similarly, the </a:t>
            </a:r>
            <a:r>
              <a:rPr lang="en-US" b="1" dirty="0"/>
              <a:t>third test </a:t>
            </a:r>
            <a:r>
              <a:rPr lang="en-US" dirty="0"/>
              <a:t>checks whether the sum of empty array is 0.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That's all.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When we run the tests, we see a </a:t>
            </a:r>
            <a:r>
              <a:rPr lang="en-US" b="1" dirty="0"/>
              <a:t>test execution report</a:t>
            </a:r>
            <a:r>
              <a:rPr lang="en-US" dirty="0"/>
              <a:t> like this, shown on the screenshot.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don't want to go into deeper details.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concept </a:t>
            </a:r>
            <a:r>
              <a:rPr lang="en-US" dirty="0"/>
              <a:t>is well illustrated.</a:t>
            </a:r>
          </a:p>
          <a:p>
            <a:r>
              <a:rPr lang="en-US" dirty="0"/>
              <a:t>Perhaps, I need to mention, that unit testing has not only its </a:t>
            </a:r>
            <a:r>
              <a:rPr lang="en-US" b="1" dirty="0"/>
              <a:t>technical side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use correctly the testing frameworks and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has also its </a:t>
            </a:r>
            <a:r>
              <a:rPr lang="en-US" b="1" dirty="0"/>
              <a:t>engineering side</a:t>
            </a:r>
            <a:r>
              <a:rPr lang="en-US" dirty="0"/>
              <a:t>: to decide what and how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Unit test writers usually follow the "</a:t>
            </a:r>
            <a:r>
              <a:rPr lang="en-US" b="1" dirty="0"/>
              <a:t>AAA pattern</a:t>
            </a:r>
            <a:r>
              <a:rPr lang="en-US" dirty="0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arrange </a:t>
            </a:r>
            <a:r>
              <a:rPr lang="en-US" dirty="0"/>
              <a:t>the input data and entrance conditions,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act</a:t>
            </a:r>
            <a:r>
              <a:rPr lang="en-US" dirty="0"/>
              <a:t> (execute the function for testing),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</a:t>
            </a:r>
            <a:r>
              <a:rPr lang="en-US" b="1" dirty="0"/>
              <a:t>assert </a:t>
            </a:r>
            <a:r>
              <a:rPr lang="en-US" dirty="0"/>
              <a:t>whether the results and the exit conditions are as expected.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usually covers: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straightforward case</a:t>
            </a:r>
            <a:r>
              <a:rPr lang="en-US" b="0" dirty="0"/>
              <a:t> – the typical use of the function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</a:t>
            </a:r>
            <a:r>
              <a:rPr lang="en-US" b="1" dirty="0"/>
              <a:t>edge cases </a:t>
            </a:r>
            <a:r>
              <a:rPr lang="en-US" dirty="0"/>
              <a:t>(such as empty array or negative numbers),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for </a:t>
            </a:r>
            <a:r>
              <a:rPr lang="en-US" b="1" dirty="0"/>
              <a:t>performance</a:t>
            </a:r>
            <a:r>
              <a:rPr lang="en-US" b="0" dirty="0"/>
              <a:t>, for </a:t>
            </a:r>
            <a:r>
              <a:rPr lang="en-US" b="1" dirty="0"/>
              <a:t>error handling</a:t>
            </a:r>
            <a:r>
              <a:rPr lang="en-US" dirty="0"/>
              <a:t>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Testing should be enough to find the bugs and potential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not too much, because it takes time to write and maintain the test cases.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Tools for measuring the so called "</a:t>
            </a:r>
            <a:r>
              <a:rPr lang="en-US" b="1" dirty="0"/>
              <a:t>code coverage</a:t>
            </a:r>
            <a:r>
              <a:rPr lang="en-US" b="0" dirty="0"/>
              <a:t>" </a:t>
            </a:r>
            <a:r>
              <a:rPr lang="en-US" dirty="0"/>
              <a:t>can give a good sign whether a function is tested enough or not.</a:t>
            </a:r>
          </a:p>
          <a:p>
            <a:r>
              <a:rPr lang="en-US" dirty="0"/>
              <a:t>Developers should be </a:t>
            </a:r>
            <a:r>
              <a:rPr lang="en-US" b="1" dirty="0"/>
              <a:t>familiar with unit testing and test automation</a:t>
            </a:r>
            <a:r>
              <a:rPr lang="en-US" dirty="0"/>
              <a:t>, even junior developers!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shall learn </a:t>
            </a:r>
            <a:r>
              <a:rPr lang="en-US" b="0" dirty="0"/>
              <a:t>in detail </a:t>
            </a:r>
            <a:r>
              <a:rPr lang="en-US" dirty="0"/>
              <a:t>the concept of "</a:t>
            </a:r>
            <a:r>
              <a:rPr lang="en-US" b="1" dirty="0"/>
              <a:t>unit testing</a:t>
            </a:r>
            <a:r>
              <a:rPr lang="en-US" dirty="0"/>
              <a:t>" and how to </a:t>
            </a:r>
            <a:r>
              <a:rPr lang="en-US" b="1" dirty="0"/>
              <a:t>use unit testing frameworks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</a:t>
            </a:r>
            <a:r>
              <a:rPr lang="en-US" b="1" dirty="0"/>
              <a:t>write efficiently unit tests </a:t>
            </a:r>
            <a:r>
              <a:rPr lang="en-US" dirty="0"/>
              <a:t>and integration tests,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use tools like "</a:t>
            </a:r>
            <a:r>
              <a:rPr lang="en-US" b="1" dirty="0"/>
              <a:t>code coverage</a:t>
            </a:r>
            <a:r>
              <a:rPr lang="en-US" dirty="0"/>
              <a:t>" and "</a:t>
            </a:r>
            <a:r>
              <a:rPr lang="en-US" b="1" dirty="0"/>
              <a:t>mocking</a:t>
            </a:r>
            <a:r>
              <a:rPr lang="en-US" dirty="0"/>
              <a:t>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advanced programming training modules at </a:t>
            </a:r>
            <a:r>
              <a:rPr lang="en-US" b="1" dirty="0"/>
              <a:t>SoftUni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13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see the process of </a:t>
            </a:r>
            <a:r>
              <a:rPr lang="en-US" b="1" dirty="0"/>
              <a:t>unit testing with the Mocha framework </a:t>
            </a:r>
            <a:r>
              <a:rPr lang="en-US" dirty="0"/>
              <a:t>in a </a:t>
            </a:r>
            <a:r>
              <a:rPr lang="en-US" b="1" dirty="0"/>
              <a:t>live code example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open the link to the sample project at repl.it.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takes some time to load,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file "</a:t>
            </a:r>
            <a:r>
              <a:rPr lang="en-US" b="1" dirty="0"/>
              <a:t>index.js</a:t>
            </a:r>
            <a:r>
              <a:rPr lang="en-US" dirty="0"/>
              <a:t>" holds the function we want to 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file "</a:t>
            </a:r>
            <a:r>
              <a:rPr lang="en-US" b="1" dirty="0"/>
              <a:t>index.test.js</a:t>
            </a:r>
            <a:r>
              <a:rPr lang="en-US" dirty="0"/>
              <a:t>" holds the unit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</a:t>
            </a:r>
            <a:r>
              <a:rPr lang="en-US" b="1" dirty="0"/>
              <a:t>run </a:t>
            </a:r>
            <a:r>
              <a:rPr lang="en-US" dirty="0"/>
              <a:t>the code example.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output is a </a:t>
            </a:r>
            <a:r>
              <a:rPr lang="en-US" b="1" dirty="0"/>
              <a:t>colorful report </a:t>
            </a:r>
            <a:r>
              <a:rPr lang="en-US" b="0" dirty="0"/>
              <a:t>on </a:t>
            </a:r>
            <a:r>
              <a:rPr lang="en-US" dirty="0"/>
              <a:t>passed and failed tests.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of the tests seems to have </a:t>
            </a:r>
            <a:r>
              <a:rPr lang="en-US" b="1" dirty="0"/>
              <a:t>failed</a:t>
            </a:r>
            <a:r>
              <a:rPr lang="en-US" dirty="0"/>
              <a:t>: the </a:t>
            </a:r>
            <a:r>
              <a:rPr lang="en-US" b="1" dirty="0"/>
              <a:t>empty array </a:t>
            </a:r>
            <a:r>
              <a:rPr lang="en-US" dirty="0"/>
              <a:t>test.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the code of </a:t>
            </a:r>
            <a:r>
              <a:rPr lang="en-US" b="1" dirty="0"/>
              <a:t>the "sum" function</a:t>
            </a:r>
            <a:r>
              <a:rPr lang="en-US" dirty="0"/>
              <a:t>, we shall find the problem.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 starts from the element at position 0, which does not exist in empty arrays.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</a:t>
            </a:r>
            <a:r>
              <a:rPr lang="en-US" b="1" dirty="0"/>
              <a:t>fix the bug</a:t>
            </a:r>
            <a:r>
              <a:rPr lang="en-US" dirty="0"/>
              <a:t> and run the tests again.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shall leave this exercises for you.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1665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Source control systems </a:t>
            </a:r>
            <a:r>
              <a:rPr lang="en-US" b="0" dirty="0"/>
              <a:t>are critical for the software development process and </a:t>
            </a:r>
            <a:r>
              <a:rPr lang="en-US" b="1" dirty="0"/>
              <a:t>coding in a team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Virtually </a:t>
            </a:r>
            <a:r>
              <a:rPr lang="en-US" b="1" dirty="0"/>
              <a:t>all major companies </a:t>
            </a:r>
            <a:r>
              <a:rPr lang="en-US" b="0" dirty="0"/>
              <a:t>and software development teams </a:t>
            </a:r>
            <a:r>
              <a:rPr lang="en-US" b="1" dirty="0"/>
              <a:t>use source control systems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There are </a:t>
            </a:r>
            <a:r>
              <a:rPr lang="en-US" b="1" dirty="0"/>
              <a:t>no exceptions</a:t>
            </a:r>
            <a:r>
              <a:rPr lang="en-US" b="0" dirty="0"/>
              <a:t>: if you are a developer, you should know how to work with source control systems like </a:t>
            </a:r>
            <a:r>
              <a:rPr lang="en-US" b="1" dirty="0"/>
              <a:t>Git</a:t>
            </a:r>
            <a:r>
              <a:rPr lang="en-US" b="0" dirty="0"/>
              <a:t> and </a:t>
            </a:r>
            <a:r>
              <a:rPr lang="en-US" b="1" dirty="0"/>
              <a:t>SVN</a:t>
            </a:r>
            <a:r>
              <a:rPr lang="en-US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"</a:t>
            </a:r>
            <a:r>
              <a:rPr lang="en-US" b="1" dirty="0"/>
              <a:t>Source control</a:t>
            </a:r>
            <a:r>
              <a:rPr lang="en-US" b="0" dirty="0"/>
              <a:t>" or "</a:t>
            </a:r>
            <a:r>
              <a:rPr lang="en-US" b="1" dirty="0"/>
              <a:t>version control</a:t>
            </a:r>
            <a:r>
              <a:rPr lang="en-US" b="0" dirty="0"/>
              <a:t>" is a concept</a:t>
            </a:r>
            <a:r>
              <a:rPr lang="bg-BG" b="0" dirty="0"/>
              <a:t> </a:t>
            </a:r>
            <a:r>
              <a:rPr lang="en-US" b="0" dirty="0"/>
              <a:t>in software engineering, used every day by </a:t>
            </a:r>
            <a:r>
              <a:rPr lang="en-US" b="1" dirty="0"/>
              <a:t>millions of developers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r>
              <a:rPr lang="en-US" b="1" dirty="0"/>
              <a:t>Source control systems </a:t>
            </a:r>
            <a:r>
              <a:rPr lang="en-US" dirty="0"/>
              <a:t>keep the source code and other project assets in a shared </a:t>
            </a:r>
            <a:r>
              <a:rPr lang="en-US" b="1" dirty="0"/>
              <a:t>repository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available through the Internet or in a local environment.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can </a:t>
            </a:r>
            <a:r>
              <a:rPr lang="en-US" b="1" dirty="0"/>
              <a:t>clone</a:t>
            </a:r>
            <a:r>
              <a:rPr lang="en-US" dirty="0"/>
              <a:t> a repository, </a:t>
            </a:r>
            <a:r>
              <a:rPr lang="en-US" b="1" dirty="0"/>
              <a:t>pull</a:t>
            </a:r>
            <a:r>
              <a:rPr lang="en-US" dirty="0"/>
              <a:t> the latest version of the code,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commit </a:t>
            </a:r>
            <a:r>
              <a:rPr lang="en-US" dirty="0"/>
              <a:t>&amp; </a:t>
            </a:r>
            <a:r>
              <a:rPr lang="en-US" b="1" dirty="0"/>
              <a:t>push</a:t>
            </a:r>
            <a:r>
              <a:rPr lang="en-US" dirty="0"/>
              <a:t> the local changes, </a:t>
            </a:r>
            <a:r>
              <a:rPr lang="en-US" b="1" dirty="0"/>
              <a:t>merge </a:t>
            </a:r>
            <a:r>
              <a:rPr lang="en-US" b="0" dirty="0"/>
              <a:t>the </a:t>
            </a:r>
            <a:r>
              <a:rPr lang="en-US" dirty="0"/>
              <a:t>conflicting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collaborate </a:t>
            </a:r>
            <a:r>
              <a:rPr lang="en-US" dirty="0"/>
              <a:t>with the other developers.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can also view the </a:t>
            </a:r>
            <a:r>
              <a:rPr lang="en-US" b="1" dirty="0"/>
              <a:t>change logs </a:t>
            </a:r>
            <a:r>
              <a:rPr lang="en-US" dirty="0"/>
              <a:t>(the project history),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different </a:t>
            </a:r>
            <a:r>
              <a:rPr lang="en-US" b="1" dirty="0"/>
              <a:t>versions</a:t>
            </a:r>
            <a:r>
              <a:rPr lang="en-US" dirty="0"/>
              <a:t> of the same file and </a:t>
            </a:r>
            <a:r>
              <a:rPr lang="en-US" b="1" dirty="0"/>
              <a:t>restore previous versions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branch</a:t>
            </a:r>
            <a:r>
              <a:rPr lang="en-US" dirty="0"/>
              <a:t> the code into separate line of development and many others.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Git </a:t>
            </a:r>
            <a:r>
              <a:rPr lang="en-US" dirty="0"/>
              <a:t>is the most popular source control system in modern software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distributed source control system</a:t>
            </a:r>
            <a:r>
              <a:rPr lang="en-US" dirty="0"/>
              <a:t>, a very powerful tool for version control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team collaboration at the source code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Git </a:t>
            </a:r>
            <a:r>
              <a:rPr lang="en-US" dirty="0"/>
              <a:t>is the system behind </a:t>
            </a:r>
            <a:r>
              <a:rPr lang="en-US" b="1" dirty="0"/>
              <a:t>GitHub</a:t>
            </a:r>
            <a:r>
              <a:rPr lang="en-US" dirty="0"/>
              <a:t>, the largest software project hosting portal in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popular version control systems are: </a:t>
            </a:r>
            <a:r>
              <a:rPr lang="en-US" b="1" dirty="0"/>
              <a:t>SVN</a:t>
            </a:r>
            <a:r>
              <a:rPr lang="en-US" dirty="0"/>
              <a:t>, </a:t>
            </a:r>
            <a:r>
              <a:rPr lang="en-US" b="1" dirty="0"/>
              <a:t>TFS</a:t>
            </a:r>
            <a:r>
              <a:rPr lang="en-US" dirty="0"/>
              <a:t> and </a:t>
            </a:r>
            <a:r>
              <a:rPr lang="en-US" b="1" dirty="0"/>
              <a:t>Perforce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GitHub </a:t>
            </a:r>
            <a:r>
              <a:rPr lang="en-US" dirty="0"/>
              <a:t>is the #1 site for </a:t>
            </a:r>
            <a:r>
              <a:rPr lang="en-US" b="1" dirty="0"/>
              <a:t>Git project hosting </a:t>
            </a:r>
            <a:r>
              <a:rPr lang="en-US" dirty="0"/>
              <a:t>and </a:t>
            </a:r>
            <a:r>
              <a:rPr lang="en-US" b="1" dirty="0"/>
              <a:t>developer collaboration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hosts almost all </a:t>
            </a:r>
            <a:r>
              <a:rPr lang="en-US" b="1" dirty="0"/>
              <a:t>major open-source projects </a:t>
            </a:r>
            <a:r>
              <a:rPr lang="en-US" dirty="0"/>
              <a:t>from the software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GitHub provides </a:t>
            </a:r>
            <a:r>
              <a:rPr lang="en-US" b="1" dirty="0"/>
              <a:t>Git hosting </a:t>
            </a:r>
            <a:r>
              <a:rPr lang="en-US" dirty="0"/>
              <a:t>+ </a:t>
            </a:r>
            <a:r>
              <a:rPr lang="en-US" b="1" dirty="0"/>
              <a:t>issue tracker </a:t>
            </a:r>
            <a:r>
              <a:rPr lang="en-US" dirty="0"/>
              <a:t>+ </a:t>
            </a:r>
            <a:r>
              <a:rPr lang="en-US" b="1" dirty="0"/>
              <a:t>project tracker </a:t>
            </a:r>
            <a:r>
              <a:rPr lang="en-US" dirty="0"/>
              <a:t>+ </a:t>
            </a:r>
            <a:r>
              <a:rPr lang="en-US" b="1" dirty="0"/>
              <a:t>build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+ many other tools for developers and team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Millions of developers </a:t>
            </a:r>
            <a:r>
              <a:rPr lang="en-US" dirty="0"/>
              <a:t>use GitHub every day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sync and </a:t>
            </a:r>
            <a:r>
              <a:rPr lang="en-US" b="1" dirty="0"/>
              <a:t>commit source code</a:t>
            </a:r>
            <a:r>
              <a:rPr lang="en-US" dirty="0"/>
              <a:t> and documentation,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track, review and </a:t>
            </a:r>
            <a:r>
              <a:rPr lang="en-US" b="1" dirty="0"/>
              <a:t>control changes</a:t>
            </a:r>
            <a:r>
              <a:rPr lang="en-US" dirty="0"/>
              <a:t> in the code,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branch </a:t>
            </a:r>
            <a:r>
              <a:rPr lang="en-US" dirty="0"/>
              <a:t>and </a:t>
            </a:r>
            <a:r>
              <a:rPr lang="en-US" b="1" dirty="0"/>
              <a:t>merge </a:t>
            </a:r>
            <a:r>
              <a:rPr lang="en-US" dirty="0"/>
              <a:t>code,</a:t>
            </a:r>
            <a:endParaRPr lang="bg-B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manage, discuss and </a:t>
            </a:r>
            <a:r>
              <a:rPr lang="en-US" b="1" dirty="0"/>
              <a:t>track issues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manage project plans, </a:t>
            </a:r>
            <a:r>
              <a:rPr lang="en-US" b="1" dirty="0"/>
              <a:t>tasks </a:t>
            </a:r>
            <a:r>
              <a:rPr lang="en-US" dirty="0"/>
              <a:t>and schedule,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build</a:t>
            </a:r>
            <a:r>
              <a:rPr lang="en-US" dirty="0"/>
              <a:t>, test and deploy projects.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Developers today should be familiar with Git and GitHub.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teach the concepts of </a:t>
            </a:r>
            <a:r>
              <a:rPr lang="en-US" b="1" dirty="0"/>
              <a:t>source control systems</a:t>
            </a:r>
            <a:r>
              <a:rPr lang="en-US" dirty="0"/>
              <a:t>, and how to use </a:t>
            </a:r>
            <a:r>
              <a:rPr lang="en-US" b="1" dirty="0"/>
              <a:t>Git</a:t>
            </a:r>
            <a:r>
              <a:rPr lang="en-US" dirty="0"/>
              <a:t> and </a:t>
            </a:r>
            <a:r>
              <a:rPr lang="en-US" b="1" dirty="0"/>
              <a:t>GitHub</a:t>
            </a:r>
            <a:r>
              <a:rPr lang="en-US" dirty="0"/>
              <a:t>, early in our end-to-end educational program for software developers, to enable students to create a </a:t>
            </a:r>
            <a:r>
              <a:rPr lang="en-US" b="1" dirty="0"/>
              <a:t>portfolio of practical projects</a:t>
            </a:r>
            <a:r>
              <a:rPr lang="en-US" dirty="0"/>
              <a:t>, which helps them to start their first developer job.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021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illustrate </a:t>
            </a:r>
            <a:r>
              <a:rPr lang="en-US" b="1" dirty="0"/>
              <a:t>how we can use Git and GitHub </a:t>
            </a:r>
            <a:r>
              <a:rPr lang="en-US" dirty="0"/>
              <a:t>through a few </a:t>
            </a:r>
            <a:r>
              <a:rPr lang="en-US" b="1" dirty="0"/>
              <a:t>examples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</a:t>
            </a:r>
            <a:r>
              <a:rPr lang="en-US" b="1" dirty="0"/>
              <a:t>clone</a:t>
            </a:r>
            <a:r>
              <a:rPr lang="en-US" dirty="0"/>
              <a:t> a GitHub repository, </a:t>
            </a:r>
            <a:r>
              <a:rPr lang="en-US" b="1" dirty="0"/>
              <a:t>edit</a:t>
            </a:r>
            <a:r>
              <a:rPr lang="en-US" dirty="0"/>
              <a:t> a local file, </a:t>
            </a:r>
            <a:r>
              <a:rPr lang="en-US" b="1" dirty="0"/>
              <a:t>commit</a:t>
            </a:r>
            <a:r>
              <a:rPr lang="en-US" dirty="0"/>
              <a:t> the local changes and </a:t>
            </a:r>
            <a:r>
              <a:rPr lang="en-US" b="1" dirty="0"/>
              <a:t>push</a:t>
            </a:r>
            <a:r>
              <a:rPr lang="en-US" dirty="0"/>
              <a:t> them to GitHub.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work with this </a:t>
            </a:r>
            <a:r>
              <a:rPr lang="en-US" b="1" dirty="0"/>
              <a:t>sample Git repository</a:t>
            </a:r>
            <a:r>
              <a:rPr lang="bg-BG" dirty="0"/>
              <a:t>: </a:t>
            </a:r>
            <a:r>
              <a:rPr lang="en-US" sz="1200" noProof="1">
                <a:hlinkClick r:id="rId3"/>
              </a:rPr>
              <a:t>https://github.com/SoftUni/playground</a:t>
            </a:r>
            <a:endParaRPr lang="en-US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noProof="1"/>
              <a:t>First, let's </a:t>
            </a:r>
            <a:r>
              <a:rPr lang="en-US" sz="1200" b="1" noProof="1"/>
              <a:t>look at it</a:t>
            </a:r>
            <a:r>
              <a:rPr lang="en-US" sz="1200" noProof="1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noProof="1"/>
              <a:t>It holds several files: code + documentation.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As a concept, </a:t>
            </a:r>
            <a:r>
              <a:rPr lang="en-US" b="1" dirty="0"/>
              <a:t>source control repositories </a:t>
            </a:r>
            <a:r>
              <a:rPr lang="en-US" dirty="0"/>
              <a:t>hold the source code and other assets of a software project.</a:t>
            </a:r>
            <a:endParaRPr lang="bg-BG" sz="1200" noProof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first </a:t>
            </a:r>
            <a:r>
              <a:rPr lang="en-US" b="1" dirty="0"/>
              <a:t>clone the sample repository</a:t>
            </a:r>
            <a:r>
              <a:rPr lang="en-US" b="0" dirty="0"/>
              <a:t> to a local directory, using the "</a:t>
            </a:r>
            <a:r>
              <a:rPr lang="en-US" b="1" dirty="0"/>
              <a:t>git clone</a:t>
            </a:r>
            <a:r>
              <a:rPr lang="en-US" b="0" dirty="0"/>
              <a:t>" command.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must have pre-installed the </a:t>
            </a:r>
            <a:r>
              <a:rPr lang="en-US" b="1" dirty="0"/>
              <a:t>"Git" client software </a:t>
            </a:r>
            <a:r>
              <a:rPr lang="en-US" b="0" dirty="0"/>
              <a:t>on the local machine.</a:t>
            </a:r>
            <a:endParaRPr lang="bg-BG" b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start the </a:t>
            </a:r>
            <a:r>
              <a:rPr lang="en-US" b="1" dirty="0"/>
              <a:t>system console </a:t>
            </a:r>
            <a:r>
              <a:rPr lang="en-US" b="0" dirty="0"/>
              <a:t>(which is also called "</a:t>
            </a:r>
            <a:r>
              <a:rPr lang="en-US" b="1" dirty="0"/>
              <a:t>terminal window</a:t>
            </a:r>
            <a:r>
              <a:rPr lang="en-US" b="0" dirty="0"/>
              <a:t>" or "</a:t>
            </a:r>
            <a:r>
              <a:rPr lang="en-US" b="1" dirty="0"/>
              <a:t>command prompt</a:t>
            </a:r>
            <a:r>
              <a:rPr lang="en-US" b="0" dirty="0"/>
              <a:t>").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Then we type the following command at the command line: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This will </a:t>
            </a:r>
            <a:r>
              <a:rPr lang="en-US" b="0" dirty="0"/>
              <a:t>create </a:t>
            </a:r>
            <a:r>
              <a:rPr lang="en-US" dirty="0"/>
              <a:t>a </a:t>
            </a:r>
            <a:r>
              <a:rPr lang="en-US" b="1" dirty="0"/>
              <a:t>local copy of the specified repository</a:t>
            </a:r>
            <a:r>
              <a:rPr lang="en-US" dirty="0"/>
              <a:t> in the "playground" subdirectory in the current directory.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 we can </a:t>
            </a:r>
            <a:r>
              <a:rPr lang="en-US" b="1" dirty="0"/>
              <a:t>modify </a:t>
            </a:r>
            <a:r>
              <a:rPr lang="bg-BG" b="1" dirty="0"/>
              <a:t>а</a:t>
            </a:r>
            <a:r>
              <a:rPr lang="en-US" b="1" dirty="0"/>
              <a:t> local file</a:t>
            </a:r>
            <a:r>
              <a:rPr lang="en-US" dirty="0"/>
              <a:t>, for example the file "</a:t>
            </a:r>
            <a:r>
              <a:rPr lang="en-US" b="1" dirty="0"/>
              <a:t>README.md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use a text editor of choice, such as "</a:t>
            </a:r>
            <a:r>
              <a:rPr lang="en-US" b="1" dirty="0"/>
              <a:t>Notepad</a:t>
            </a:r>
            <a:r>
              <a:rPr lang="en-US" dirty="0"/>
              <a:t>".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can open the file with Notepad by the following command: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README.md</a:t>
            </a:r>
            <a:endParaRPr lang="en-US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</a:t>
            </a:r>
            <a:r>
              <a:rPr lang="en-US" sz="1200" b="1" noProof="1"/>
              <a:t>add a new line </a:t>
            </a:r>
            <a:r>
              <a:rPr lang="en-US" sz="1200" b="0" noProof="1"/>
              <a:t>in the file and </a:t>
            </a:r>
            <a:r>
              <a:rPr lang="en-US" sz="1200" b="1" noProof="1"/>
              <a:t>save it</a:t>
            </a:r>
            <a:r>
              <a:rPr lang="en-US" sz="1200" b="0" noProof="1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</a:t>
            </a:r>
            <a:r>
              <a:rPr lang="en-US" sz="1200" b="1" noProof="1"/>
              <a:t>modified file </a:t>
            </a:r>
            <a:r>
              <a:rPr lang="en-US" sz="1200" b="0" noProof="1"/>
              <a:t>on the local disk.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want to </a:t>
            </a:r>
            <a:r>
              <a:rPr lang="en-US" sz="1200" b="1" noProof="1"/>
              <a:t>commit the pending changes</a:t>
            </a:r>
            <a:r>
              <a:rPr lang="en-US" sz="1200" b="0" noProof="1"/>
              <a:t>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so that they enter the local repository and are tracked in the version control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run the following command at the console: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add . &amp; git commit -m "Added something"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</a:t>
            </a:r>
            <a:r>
              <a:rPr lang="en-US" sz="1200" b="1" noProof="1"/>
              <a:t>adds </a:t>
            </a:r>
            <a:r>
              <a:rPr lang="en-US" sz="1200" b="0" noProof="1"/>
              <a:t>any new files to the repository and </a:t>
            </a:r>
            <a:r>
              <a:rPr lang="en-US" sz="1200" b="1" noProof="1"/>
              <a:t>commits </a:t>
            </a:r>
            <a:r>
              <a:rPr lang="en-US" sz="1200" b="0" noProof="1"/>
              <a:t>all pending changes.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When we commit the changes, we need to </a:t>
            </a:r>
            <a:r>
              <a:rPr lang="en-US" sz="1200" b="1" noProof="1"/>
              <a:t>leave a message </a:t>
            </a:r>
            <a:r>
              <a:rPr lang="en-US" sz="1200" b="0" noProof="1"/>
              <a:t>(an explanation of the changes we make).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have a local repository, which </a:t>
            </a:r>
            <a:r>
              <a:rPr lang="en-US" sz="1200" b="1" noProof="1"/>
              <a:t>holds changes</a:t>
            </a:r>
            <a:r>
              <a:rPr lang="en-US" sz="1200" b="0" noProof="1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change files and commit our work many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These changes are </a:t>
            </a:r>
            <a:r>
              <a:rPr lang="en-US" sz="1200" b="1" noProof="1"/>
              <a:t>still not sent to GitHub</a:t>
            </a:r>
            <a:r>
              <a:rPr lang="en-US" sz="1200" b="0" noProof="1"/>
              <a:t>.</a:t>
            </a:r>
            <a:endParaRPr lang="bg-BG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noProof="1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To </a:t>
            </a:r>
            <a:r>
              <a:rPr lang="en-US" sz="1200" b="1" noProof="1"/>
              <a:t>send the local commits </a:t>
            </a:r>
            <a:r>
              <a:rPr lang="en-US" sz="1200" b="0" noProof="1"/>
              <a:t>to the remote repository at GitGub, we can execute the following command: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command needs the current Git user to have </a:t>
            </a:r>
            <a:r>
              <a:rPr lang="en-US" sz="1200" b="1" noProof="1"/>
              <a:t>permissions to write </a:t>
            </a:r>
            <a:r>
              <a:rPr lang="en-US" sz="1200" b="0" noProof="1"/>
              <a:t>in the remote repository.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It may </a:t>
            </a:r>
            <a:r>
              <a:rPr lang="en-US" sz="1200" b="1" noProof="1"/>
              <a:t>ask for username and password </a:t>
            </a:r>
            <a:r>
              <a:rPr lang="en-US" sz="1200" b="0" noProof="1"/>
              <a:t>or other method of authentication.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we can </a:t>
            </a:r>
            <a:r>
              <a:rPr lang="en-US" sz="1200" b="1" noProof="1"/>
              <a:t>open the repository from the GitHub web site </a:t>
            </a:r>
            <a:r>
              <a:rPr lang="en-US" sz="1200" b="0" noProof="1"/>
              <a:t>and see the changes: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see the content of the changed files.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We can also </a:t>
            </a:r>
            <a:r>
              <a:rPr lang="en-US" sz="1200" b="1" noProof="1"/>
              <a:t>review the commits </a:t>
            </a:r>
            <a:r>
              <a:rPr lang="en-US" sz="1200" b="0" noProof="1"/>
              <a:t>(the change log) and what was changed in each commit.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noProof="1"/>
              <a:t>Please </a:t>
            </a:r>
            <a:r>
              <a:rPr lang="en-US" sz="1200" b="1" noProof="1"/>
              <a:t>focus on the concepts</a:t>
            </a:r>
            <a:r>
              <a:rPr lang="en-US" sz="1200" b="0" noProof="1"/>
              <a:t>, rather than on the commands and their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</a:t>
            </a:r>
            <a:r>
              <a:rPr lang="en-US" sz="1200" b="1" noProof="1"/>
              <a:t>concepts </a:t>
            </a:r>
            <a:r>
              <a:rPr lang="en-US" sz="1200" b="0" noProof="1"/>
              <a:t>here are that source control systems keep the source code in a remote </a:t>
            </a:r>
            <a:r>
              <a:rPr lang="en-US" sz="1200" b="1" noProof="1"/>
              <a:t>repositories</a:t>
            </a:r>
            <a:r>
              <a:rPr lang="en-US" sz="1200" b="0" noProof="1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we can </a:t>
            </a:r>
            <a:r>
              <a:rPr lang="en-US" sz="1200" b="1" noProof="1"/>
              <a:t>clone</a:t>
            </a:r>
            <a:r>
              <a:rPr lang="en-US" sz="1200" b="0" noProof="1"/>
              <a:t> these repositories, </a:t>
            </a:r>
            <a:r>
              <a:rPr lang="en-US" sz="1200" b="1" noProof="1"/>
              <a:t>edit</a:t>
            </a:r>
            <a:r>
              <a:rPr lang="en-US" sz="1200" b="0" noProof="1"/>
              <a:t> files, </a:t>
            </a:r>
            <a:r>
              <a:rPr lang="en-US" sz="1200" b="1" noProof="1"/>
              <a:t>commit</a:t>
            </a:r>
            <a:r>
              <a:rPr lang="en-US" sz="1200" b="0" noProof="1"/>
              <a:t> the changes and </a:t>
            </a:r>
            <a:r>
              <a:rPr lang="en-US" sz="1200" b="1" noProof="1"/>
              <a:t>push</a:t>
            </a:r>
            <a:r>
              <a:rPr lang="en-US" sz="1200" b="0" noProof="1"/>
              <a:t> the commits to the origin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This workflow allows </a:t>
            </a:r>
            <a:r>
              <a:rPr lang="en-US" sz="1200" b="1" noProof="1"/>
              <a:t>different team members to work together </a:t>
            </a:r>
            <a:r>
              <a:rPr lang="en-US" sz="1200" b="0" noProof="1"/>
              <a:t>on a shared source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94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illustrate better the </a:t>
            </a:r>
            <a:r>
              <a:rPr lang="en-US" b="1" dirty="0"/>
              <a:t>teamwork with Git</a:t>
            </a:r>
            <a:r>
              <a:rPr lang="en-US" dirty="0"/>
              <a:t>, I will execute an interesting </a:t>
            </a:r>
            <a:r>
              <a:rPr lang="en-US" b="1" dirty="0"/>
              <a:t>live demonstration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simulate the work of </a:t>
            </a:r>
            <a:r>
              <a:rPr lang="en-US" b="1" dirty="0"/>
              <a:t>two developers: Alice and Bob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Alice </a:t>
            </a:r>
            <a:r>
              <a:rPr lang="en-US" dirty="0"/>
              <a:t>will use my Windows command prompt (the black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Bob </a:t>
            </a:r>
            <a:r>
              <a:rPr lang="en-US" dirty="0"/>
              <a:t>will use my Linux Bash shell (the blue console window).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Alice clones the playground repository from her Windows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enters in the cloned directory:</a:t>
            </a:r>
            <a:endParaRPr lang="bg-BG" sz="1200" b="0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And displayes the files inside it: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dir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The same does Bob from his Linux machine: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git clone https://github.com/SoftUni/playground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cd playground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ls -al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noProof="1"/>
              <a:t>Now Alice and Bob </a:t>
            </a:r>
            <a:r>
              <a:rPr lang="en-US" sz="1200" b="1" noProof="1"/>
              <a:t>make changes </a:t>
            </a:r>
            <a:r>
              <a:rPr lang="en-US" sz="1200" b="0" noProof="1"/>
              <a:t>in their local working copies of the repository.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Alice edits </a:t>
            </a:r>
            <a:r>
              <a:rPr lang="en-US" sz="1200" b="0" noProof="1"/>
              <a:t>the file "</a:t>
            </a:r>
            <a:r>
              <a:rPr lang="en-US" sz="1200" b="1" noProof="1"/>
              <a:t>hello.txt</a:t>
            </a:r>
            <a:r>
              <a:rPr lang="en-US" sz="1200" b="0" noProof="1"/>
              <a:t>":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notepad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She types "</a:t>
            </a:r>
            <a:r>
              <a:rPr lang="en-US" sz="1200" b="0" i="1" noProof="1"/>
              <a:t>Hello from Alice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Bob edits</a:t>
            </a:r>
            <a:r>
              <a:rPr lang="en-US" dirty="0"/>
              <a:t> the files "</a:t>
            </a:r>
            <a:r>
              <a:rPr lang="en-US" sz="1200" b="1" noProof="1"/>
              <a:t>README.md</a:t>
            </a:r>
            <a:r>
              <a:rPr lang="en-US" dirty="0"/>
              <a:t>" and "</a:t>
            </a:r>
            <a:r>
              <a:rPr lang="en-US" b="1" dirty="0"/>
              <a:t>hello.txt</a:t>
            </a:r>
            <a:r>
              <a:rPr lang="en-US" dirty="0"/>
              <a:t>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README.md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This file was edited by Bob</a:t>
            </a:r>
            <a:r>
              <a:rPr lang="en-US" sz="1200" b="0" i="0" noProof="1"/>
              <a:t>".</a:t>
            </a:r>
            <a:endParaRPr lang="en-US" sz="1200" b="1" noProof="1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noProof="1"/>
              <a:t>He types "</a:t>
            </a:r>
            <a:r>
              <a:rPr lang="en-US" sz="1200" b="0" i="1" noProof="1"/>
              <a:t>Hello from Bob</a:t>
            </a:r>
            <a:r>
              <a:rPr lang="en-US" sz="1200" b="0" i="0" noProof="1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Alice commits </a:t>
            </a:r>
            <a:r>
              <a:rPr lang="en-US" dirty="0"/>
              <a:t>her changes in her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Alice"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b="1" dirty="0"/>
              <a:t>Bob commits </a:t>
            </a:r>
            <a:r>
              <a:rPr lang="en-US" dirty="0"/>
              <a:t>his changes in his local repository.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commit -m "Changes from Bob"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Alice sends her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changes are successfully stored at GitHub.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Now Bob tries to send his changes to GitHub: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The operation will be </a:t>
            </a:r>
            <a:r>
              <a:rPr lang="en-US" b="1" dirty="0"/>
              <a:t>rejected</a:t>
            </a:r>
            <a:r>
              <a:rPr lang="en-US" b="0" dirty="0"/>
              <a:t> due to "</a:t>
            </a:r>
            <a:r>
              <a:rPr lang="en-US" b="1" dirty="0"/>
              <a:t>conflicting changes</a:t>
            </a:r>
            <a:r>
              <a:rPr lang="en-US" b="0" dirty="0"/>
              <a:t>".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Bob should merge the changes from Alice.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pull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Automatic merge fails.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It says: "</a:t>
            </a:r>
            <a:r>
              <a:rPr lang="en-US" b="1" i="1" dirty="0"/>
              <a:t>Merge conflict in hello.txt</a:t>
            </a:r>
            <a:r>
              <a:rPr lang="en-US" b="0" dirty="0"/>
              <a:t>".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We shall fix the conflict manually: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noProof="1"/>
              <a:t>mcedit hello.txt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noProof="1"/>
              <a:t>And we edit the file by hand.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Now we </a:t>
            </a:r>
            <a:r>
              <a:rPr lang="en-US" b="1" dirty="0"/>
              <a:t>commit the changes </a:t>
            </a:r>
            <a:r>
              <a:rPr lang="en-US" b="0" dirty="0"/>
              <a:t>made to merge the conflicting files: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add 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git commit -m "Bob merges his changes"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Finally, Bob will be able to push his changes successfully: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git push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changes at the GitHub web site.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also </a:t>
            </a:r>
            <a:r>
              <a:rPr lang="en-US" b="1" dirty="0"/>
              <a:t>see the commits</a:t>
            </a:r>
            <a:r>
              <a:rPr lang="en-US" b="0" dirty="0"/>
              <a:t> in the commit log.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We can see the last 3 commits: "Changes from Alice", "Changes from Bob" and "Bob merges his changes".</a:t>
            </a:r>
            <a:endParaRPr lang="en-US" b="1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Looks too complex?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It is not so complex like it looks.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Focus on the concepts </a:t>
            </a:r>
            <a:r>
              <a:rPr lang="en-US" b="0" dirty="0"/>
              <a:t>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Git allows developers to work concurrently on the same project and to </a:t>
            </a:r>
            <a:r>
              <a:rPr lang="en-US" b="1" dirty="0"/>
              <a:t>merge concurrent changes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How exactly we handle concurrent changes with Git, </a:t>
            </a:r>
            <a:r>
              <a:rPr lang="en-US" b="1" dirty="0"/>
              <a:t>we shall learn </a:t>
            </a:r>
            <a:r>
              <a:rPr lang="en-US" b="0" dirty="0"/>
              <a:t>in the upcoming courses and lessons </a:t>
            </a:r>
            <a:r>
              <a:rPr lang="en-US" b="1" dirty="0"/>
              <a:t>at SoftUni</a:t>
            </a:r>
            <a:r>
              <a:rPr lang="en-US" b="0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4531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Project trackers </a:t>
            </a:r>
            <a:r>
              <a:rPr lang="en-US" dirty="0"/>
              <a:t>organize and track project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Tasks </a:t>
            </a:r>
            <a:r>
              <a:rPr lang="en-US" dirty="0"/>
              <a:t>may have description, sub-tasks, assigned people, deadline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other details, such as comments, attachments and others.</a:t>
            </a:r>
          </a:p>
          <a:p>
            <a:r>
              <a:rPr lang="en-US" b="1" dirty="0"/>
              <a:t>Project trackers </a:t>
            </a:r>
            <a:r>
              <a:rPr lang="en-US" dirty="0"/>
              <a:t>are a simple tool to manage the project </a:t>
            </a:r>
            <a:r>
              <a:rPr lang="en-US" b="1" dirty="0"/>
              <a:t>schedule</a:t>
            </a:r>
            <a:endParaRPr lang="bg-BG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plan, arrange, assign, track and visualize project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Project trackers </a:t>
            </a:r>
            <a:r>
              <a:rPr lang="en-US" dirty="0"/>
              <a:t>are important </a:t>
            </a:r>
            <a:r>
              <a:rPr lang="en-US" b="1" dirty="0"/>
              <a:t>concept </a:t>
            </a:r>
            <a:r>
              <a:rPr lang="en-US" dirty="0"/>
              <a:t>in software project management and in project management in general.</a:t>
            </a:r>
            <a:endParaRPr lang="bg-BG" dirty="0"/>
          </a:p>
          <a:p>
            <a:endParaRPr lang="en-US" dirty="0"/>
          </a:p>
          <a:p>
            <a:r>
              <a:rPr lang="en-US" b="0" dirty="0"/>
              <a:t>Most project trackers visualize and organize the work on the project as </a:t>
            </a:r>
            <a:r>
              <a:rPr lang="en-US" b="1" dirty="0"/>
              <a:t>Kanban boards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Kanban board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is an agile project management tool, designed to help visualize work,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limit </a:t>
            </a:r>
            <a:r>
              <a:rPr lang="en-US" b="0" i="0" noProof="1">
                <a:solidFill>
                  <a:srgbClr val="091E42"/>
                </a:solidFill>
                <a:effectLst/>
                <a:latin typeface="Charlie Text"/>
              </a:rPr>
              <a:t>work-in-progress, and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maximize team's efficiency.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Kanban boards use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cards arranged in columns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Each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card 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describes a </a:t>
            </a:r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task</a:t>
            </a:r>
            <a:r>
              <a:rPr lang="en-US" b="0" i="0" dirty="0">
                <a:solidFill>
                  <a:srgbClr val="091E42"/>
                </a:solidFill>
                <a:effectLst/>
                <a:latin typeface="Charlie Text"/>
              </a:rPr>
              <a:t> to be done or issue to be handled.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91E42"/>
              </a:solidFill>
              <a:effectLst/>
              <a:latin typeface="Charlie Text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Typical </a:t>
            </a:r>
            <a:r>
              <a:rPr lang="en-US" b="1" dirty="0"/>
              <a:t>columns </a:t>
            </a:r>
            <a:r>
              <a:rPr lang="en-US" dirty="0"/>
              <a:t>on the Kanban board are: "</a:t>
            </a:r>
            <a:r>
              <a:rPr lang="en-US" b="1" dirty="0"/>
              <a:t>Backlog</a:t>
            </a:r>
            <a:r>
              <a:rPr lang="en-US" dirty="0"/>
              <a:t>", "</a:t>
            </a:r>
            <a:r>
              <a:rPr lang="en-US" b="1" dirty="0"/>
              <a:t>In Progress</a:t>
            </a:r>
            <a:r>
              <a:rPr lang="en-US" dirty="0"/>
              <a:t>" and "</a:t>
            </a:r>
            <a:r>
              <a:rPr lang="en-US" b="1" dirty="0"/>
              <a:t>Done</a:t>
            </a:r>
            <a:r>
              <a:rPr lang="en-US" dirty="0"/>
              <a:t>".</a:t>
            </a:r>
            <a:endParaRPr lang="bg-BG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dirty="0"/>
              <a:t>" column holds the queue of tasks, which are </a:t>
            </a:r>
            <a:r>
              <a:rPr lang="en-US" b="1" dirty="0"/>
              <a:t>waiting to be done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the tasks, staying </a:t>
            </a:r>
            <a:r>
              <a:rPr lang="en-US" b="1" dirty="0"/>
              <a:t>upper</a:t>
            </a:r>
            <a:r>
              <a:rPr lang="en-US" dirty="0"/>
              <a:t> in the backlog have </a:t>
            </a:r>
            <a:r>
              <a:rPr lang="en-US" b="1" dirty="0"/>
              <a:t>higher priority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column holds the tasks, which are currently taken by the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tasks should not exceed the capacity of the team.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column holds the </a:t>
            </a:r>
            <a:r>
              <a:rPr lang="en-US" b="1" dirty="0"/>
              <a:t>completed tasks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Team members take tasks from the </a:t>
            </a:r>
            <a:r>
              <a:rPr lang="en-US" b="1" dirty="0"/>
              <a:t>Backlog</a:t>
            </a:r>
            <a:r>
              <a:rPr lang="en-US" dirty="0"/>
              <a:t>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move them in the "</a:t>
            </a:r>
            <a:r>
              <a:rPr lang="en-US" b="1" dirty="0"/>
              <a:t>In Progress</a:t>
            </a:r>
            <a:r>
              <a:rPr lang="en-US" dirty="0"/>
              <a:t>" column,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work on them </a:t>
            </a:r>
            <a:r>
              <a:rPr lang="en-US" dirty="0"/>
              <a:t>and when a task is completed,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moved to the "</a:t>
            </a:r>
            <a:r>
              <a:rPr lang="en-US" b="1" dirty="0"/>
              <a:t>Done</a:t>
            </a:r>
            <a:r>
              <a:rPr lang="en-US" dirty="0"/>
              <a:t>" column.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 the </a:t>
            </a:r>
            <a:r>
              <a:rPr lang="en-US" b="1" dirty="0"/>
              <a:t>next task</a:t>
            </a:r>
            <a:r>
              <a:rPr lang="en-US" dirty="0"/>
              <a:t> is taken.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 tasks move from left to right over the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current project progress is always clearly visible on the Kanban board.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a daily or weekly basis the </a:t>
            </a:r>
            <a:r>
              <a:rPr lang="en-US" b="1" dirty="0"/>
              <a:t>project manager checks the project progress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discusses </a:t>
            </a:r>
            <a:r>
              <a:rPr lang="en-US" dirty="0"/>
              <a:t>the tasks and their priorities with the team,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and </a:t>
            </a:r>
            <a:r>
              <a:rPr lang="en-US" b="1" dirty="0"/>
              <a:t>rearranges the order </a:t>
            </a:r>
            <a:r>
              <a:rPr lang="en-US" b="0" dirty="0"/>
              <a:t>of the tasks in the Backlog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process is "</a:t>
            </a:r>
            <a:r>
              <a:rPr lang="en-US" b="1" dirty="0"/>
              <a:t>agile</a:t>
            </a:r>
            <a:r>
              <a:rPr lang="en-US" dirty="0"/>
              <a:t>". Tasks and their </a:t>
            </a:r>
            <a:r>
              <a:rPr lang="en-US" b="1" dirty="0"/>
              <a:t>priorities change regularly</a:t>
            </a:r>
            <a:r>
              <a:rPr lang="en-US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the project team always knows the project progress,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which task to take next, according to the priorities</a:t>
            </a:r>
            <a:br>
              <a:rPr lang="en-US" dirty="0"/>
            </a:br>
            <a:r>
              <a:rPr lang="en-US" dirty="0"/>
              <a:t>(the order of the tasks in the Backlog).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dirty="0"/>
              <a:t>Examples of project tracking software </a:t>
            </a:r>
            <a:r>
              <a:rPr lang="en-US" dirty="0"/>
              <a:t>in the "Kanban board" style are the following products: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Trello </a:t>
            </a:r>
            <a:r>
              <a:rPr lang="en-US" dirty="0"/>
              <a:t>– a nice project tracker with </a:t>
            </a:r>
            <a:r>
              <a:rPr lang="en-US" b="1" dirty="0"/>
              <a:t>pleasant UI</a:t>
            </a:r>
            <a:r>
              <a:rPr lang="en-US" dirty="0"/>
              <a:t>. It has a </a:t>
            </a:r>
            <a:r>
              <a:rPr lang="en-US" b="1" dirty="0"/>
              <a:t>free</a:t>
            </a:r>
            <a:r>
              <a:rPr lang="en-US" dirty="0"/>
              <a:t> version.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GitHub Projects</a:t>
            </a:r>
            <a:r>
              <a:rPr lang="en-US" dirty="0"/>
              <a:t> – a project tracker built in GitHub. It is not much popular, because its UX is not good.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Office 365 Planner </a:t>
            </a:r>
            <a:r>
              <a:rPr lang="en-US" dirty="0"/>
              <a:t>– a project planner from Microsoft, part of Office 365.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</a:t>
            </a:r>
            <a:r>
              <a:rPr lang="en-US" b="1" dirty="0"/>
              <a:t>see in practice </a:t>
            </a:r>
            <a:r>
              <a:rPr lang="en-US" dirty="0"/>
              <a:t>the concept of "</a:t>
            </a:r>
            <a:r>
              <a:rPr lang="en-US" b="1" dirty="0"/>
              <a:t>project trackers</a:t>
            </a:r>
            <a:r>
              <a:rPr lang="en-US" dirty="0"/>
              <a:t>" and "</a:t>
            </a:r>
            <a:r>
              <a:rPr lang="en-US" b="1" dirty="0"/>
              <a:t>Kanban boards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the link above we have a project tracker in </a:t>
            </a:r>
            <a:r>
              <a:rPr lang="en-US" b="1" dirty="0"/>
              <a:t>Trello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project plan for a simple Web site</a:t>
            </a:r>
            <a:r>
              <a:rPr lang="en-US" dirty="0"/>
              <a:t>, which consists of several pages: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Home, About, Services, Portfolio, Career and Contacts.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project plan </a:t>
            </a:r>
            <a:r>
              <a:rPr lang="en-US" dirty="0"/>
              <a:t>visualizes all the tasks of the project.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Backlog</a:t>
            </a:r>
            <a:r>
              <a:rPr lang="en-US" b="0" dirty="0"/>
              <a:t>" list </a:t>
            </a:r>
            <a:r>
              <a:rPr lang="en-US" dirty="0"/>
              <a:t>shows the waiting tasks, which are not yet started.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In Progress</a:t>
            </a:r>
            <a:r>
              <a:rPr lang="en-US" dirty="0"/>
              <a:t>" list shows the tasks which are taken, and someone works on them.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b="1" dirty="0"/>
              <a:t>Done</a:t>
            </a:r>
            <a:r>
              <a:rPr lang="en-US" dirty="0"/>
              <a:t>" list shows the completed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  <a:r>
              <a:rPr lang="en-US" b="1" dirty="0"/>
              <a:t>move </a:t>
            </a:r>
            <a:r>
              <a:rPr lang="en-US" b="0" dirty="0"/>
              <a:t>tasks</a:t>
            </a:r>
            <a:r>
              <a:rPr lang="en-US" b="1" dirty="0"/>
              <a:t> </a:t>
            </a:r>
            <a:r>
              <a:rPr lang="en-US" dirty="0"/>
              <a:t>from one column to another,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rearrange </a:t>
            </a:r>
            <a:r>
              <a:rPr lang="en-US" b="0" dirty="0"/>
              <a:t>tasks</a:t>
            </a:r>
            <a:r>
              <a:rPr lang="en-US" dirty="0"/>
              <a:t>, </a:t>
            </a:r>
            <a:r>
              <a:rPr lang="en-US" b="1" dirty="0"/>
              <a:t>assign</a:t>
            </a:r>
            <a:r>
              <a:rPr lang="en-US" dirty="0"/>
              <a:t> team members for each task,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add</a:t>
            </a:r>
            <a:r>
              <a:rPr lang="en-US" dirty="0"/>
              <a:t>, </a:t>
            </a:r>
            <a:r>
              <a:rPr lang="en-US" b="1" dirty="0"/>
              <a:t>edit</a:t>
            </a:r>
            <a:r>
              <a:rPr lang="en-US" dirty="0"/>
              <a:t> and </a:t>
            </a:r>
            <a:r>
              <a:rPr lang="en-US" b="1" dirty="0"/>
              <a:t>delete</a:t>
            </a:r>
            <a:r>
              <a:rPr lang="en-US" dirty="0"/>
              <a:t> tasks.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Simple, but efficient tool</a:t>
            </a:r>
            <a:r>
              <a:rPr lang="en-US" dirty="0"/>
              <a:t> to organize the work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should try it!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 hope you </a:t>
            </a:r>
            <a:r>
              <a:rPr lang="en-US" b="1" dirty="0"/>
              <a:t>understand the concepts</a:t>
            </a:r>
            <a:r>
              <a:rPr lang="en-US" dirty="0"/>
              <a:t> here: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Project trackers </a:t>
            </a:r>
            <a:r>
              <a:rPr lang="en-US" dirty="0"/>
              <a:t>are great tool to organize, track and manage the work on a project in a team.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is used by </a:t>
            </a:r>
            <a:r>
              <a:rPr lang="en-US" b="1" dirty="0"/>
              <a:t>software development teams</a:t>
            </a:r>
            <a:r>
              <a:rPr lang="en-US" dirty="0"/>
              <a:t> to plan, track and manage their work.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Projects, which are not efficiently managed, fail.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Efficient development teams use </a:t>
            </a:r>
            <a:r>
              <a:rPr lang="en-US" b="1" dirty="0"/>
              <a:t>efficient project management</a:t>
            </a:r>
            <a:r>
              <a:rPr lang="en-US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52181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Let's summarize what we learned in this lesson.</a:t>
            </a: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and working with modern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front-end technologies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indent="1800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Understanding the basic </a:t>
            </a:r>
            <a:r>
              <a:rPr lang="en-US" sz="3200" b="1" dirty="0">
                <a:solidFill>
                  <a:schemeClr val="bg2"/>
                </a:solidFill>
              </a:rPr>
              <a:t>UI concepts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Web-based UI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DOM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routing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templating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UI frameworks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 include: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working with </a:t>
            </a:r>
            <a:r>
              <a:rPr lang="en-US" sz="3200" b="1" dirty="0">
                <a:solidFill>
                  <a:schemeClr val="bg2"/>
                </a:solidFill>
              </a:rPr>
              <a:t>RESTful services</a:t>
            </a:r>
            <a:r>
              <a:rPr lang="en-US" sz="3200" dirty="0">
                <a:solidFill>
                  <a:schemeClr val="bg2"/>
                </a:solidFill>
              </a:rPr>
              <a:t>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Using </a:t>
            </a:r>
            <a:r>
              <a:rPr lang="en-US" sz="3200" b="1" dirty="0">
                <a:solidFill>
                  <a:schemeClr val="bg2"/>
                </a:solidFill>
              </a:rPr>
              <a:t>relational and NoSQL databases </a:t>
            </a:r>
            <a:r>
              <a:rPr lang="en-US" sz="3200" dirty="0">
                <a:solidFill>
                  <a:schemeClr val="bg2"/>
                </a:solidFill>
              </a:rPr>
              <a:t>and </a:t>
            </a:r>
            <a:r>
              <a:rPr lang="en-US" sz="3200" b="1" dirty="0">
                <a:solidFill>
                  <a:schemeClr val="bg2"/>
                </a:solidFill>
              </a:rPr>
              <a:t>ORM</a:t>
            </a:r>
            <a:r>
              <a:rPr lang="en-US" sz="3200" dirty="0">
                <a:solidFill>
                  <a:schemeClr val="bg2"/>
                </a:solidFill>
              </a:rPr>
              <a:t> frameworks.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the </a:t>
            </a:r>
            <a:r>
              <a:rPr lang="en-US" sz="3200" b="1" dirty="0">
                <a:solidFill>
                  <a:schemeClr val="bg2"/>
                </a:solidFill>
              </a:rPr>
              <a:t>MVC architecture </a:t>
            </a:r>
            <a:r>
              <a:rPr lang="en-US" sz="3200" dirty="0">
                <a:solidFill>
                  <a:schemeClr val="bg2"/>
                </a:solidFill>
              </a:rPr>
              <a:t>for server-side Web apps.</a:t>
            </a: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chemeClr val="bg2"/>
                </a:solidFill>
              </a:rPr>
              <a:t>Understanding and using </a:t>
            </a:r>
            <a:r>
              <a:rPr lang="en-US" sz="3200" b="1" dirty="0">
                <a:solidFill>
                  <a:schemeClr val="bg2"/>
                </a:solidFill>
              </a:rPr>
              <a:t>cloud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2"/>
                </a:solidFill>
              </a:rPr>
              <a:t>containers</a:t>
            </a:r>
            <a:r>
              <a:rPr lang="en-US" sz="3200" dirty="0">
                <a:solidFill>
                  <a:schemeClr val="bg2"/>
                </a:solidFill>
              </a:rPr>
              <a:t> and </a:t>
            </a:r>
            <a:r>
              <a:rPr lang="en-US" sz="3200" b="1" dirty="0">
                <a:solidFill>
                  <a:schemeClr val="bg2"/>
                </a:solidFill>
              </a:rPr>
              <a:t>Docker</a:t>
            </a:r>
            <a:r>
              <a:rPr lang="bg-BG" sz="3200" b="0" dirty="0">
                <a:solidFill>
                  <a:schemeClr val="bg2"/>
                </a:solidFill>
              </a:rPr>
              <a:t>.</a:t>
            </a:r>
            <a:endParaRPr lang="en-US" sz="3200" b="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Embedded systems</a:t>
            </a:r>
            <a:r>
              <a:rPr lang="en-US" sz="3200" b="0" dirty="0">
                <a:solidFill>
                  <a:schemeClr val="bg2"/>
                </a:solidFill>
              </a:rPr>
              <a:t> are used for home and industrial automation, using microcontrollers (like </a:t>
            </a:r>
            <a:r>
              <a:rPr lang="en-US" sz="3200" dirty="0">
                <a:solidFill>
                  <a:schemeClr val="bg2"/>
                </a:solidFill>
              </a:rPr>
              <a:t>Arduino and ESP32).</a:t>
            </a:r>
            <a:endParaRPr lang="en-US" sz="3200" b="0" dirty="0">
              <a:solidFill>
                <a:schemeClr val="bg2"/>
              </a:solidFill>
            </a:endParaRPr>
          </a:p>
          <a:p>
            <a:pPr marL="180000" marR="0" lvl="0" indent="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7200" b="1" dirty="0"/>
              <a:t>Connected</a:t>
            </a:r>
            <a:r>
              <a:rPr lang="en-US" sz="7200" b="0" dirty="0"/>
              <a:t> </a:t>
            </a:r>
            <a:r>
              <a:rPr lang="en-US" sz="7200" dirty="0"/>
              <a:t>embedded systems are known as "</a:t>
            </a:r>
            <a:r>
              <a:rPr lang="en-US" sz="7200" b="1" dirty="0"/>
              <a:t>Internet of Things</a:t>
            </a:r>
            <a:r>
              <a:rPr lang="en-US" sz="7200" dirty="0"/>
              <a:t>" devices </a:t>
            </a:r>
            <a:r>
              <a:rPr lang="en-US" sz="7200" b="0" dirty="0"/>
              <a:t>(</a:t>
            </a:r>
            <a:r>
              <a:rPr lang="en-US" sz="7200" b="1" dirty="0"/>
              <a:t>IoT devices</a:t>
            </a:r>
            <a:r>
              <a:rPr lang="en-US" sz="7200" b="0" dirty="0"/>
              <a:t>)</a:t>
            </a:r>
            <a:r>
              <a:rPr lang="bg-BG" sz="7200" b="0" dirty="0"/>
              <a:t>.</a:t>
            </a: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Software engineering</a:t>
            </a:r>
            <a:r>
              <a:rPr lang="en-US" sz="3400" dirty="0">
                <a:solidFill>
                  <a:schemeClr val="bg2"/>
                </a:solidFill>
              </a:rPr>
              <a:t>, source control systems (like </a:t>
            </a:r>
            <a:r>
              <a:rPr lang="en-US" sz="3400" b="1" dirty="0">
                <a:solidFill>
                  <a:schemeClr val="bg2"/>
                </a:solidFill>
              </a:rPr>
              <a:t>Git</a:t>
            </a:r>
            <a:r>
              <a:rPr lang="en-US" sz="3400" dirty="0">
                <a:solidFill>
                  <a:schemeClr val="bg2"/>
                </a:solidFill>
              </a:rPr>
              <a:t> and SVN), software quality assurance (</a:t>
            </a:r>
            <a:r>
              <a:rPr lang="en-US" sz="3400" b="1" dirty="0">
                <a:solidFill>
                  <a:schemeClr val="bg2"/>
                </a:solidFill>
              </a:rPr>
              <a:t>QA</a:t>
            </a:r>
            <a:r>
              <a:rPr lang="en-US" sz="3400" dirty="0">
                <a:solidFill>
                  <a:schemeClr val="bg2"/>
                </a:solidFill>
              </a:rPr>
              <a:t>), </a:t>
            </a:r>
            <a:r>
              <a:rPr lang="en-US" sz="3400" b="1" dirty="0">
                <a:solidFill>
                  <a:schemeClr val="bg2"/>
                </a:solidFill>
              </a:rPr>
              <a:t>unit testing</a:t>
            </a:r>
            <a:r>
              <a:rPr lang="en-US" sz="3400" dirty="0">
                <a:solidFill>
                  <a:schemeClr val="bg2"/>
                </a:solidFill>
              </a:rPr>
              <a:t>, </a:t>
            </a:r>
            <a:r>
              <a:rPr lang="en-US" sz="3400" b="1" dirty="0">
                <a:solidFill>
                  <a:schemeClr val="bg2"/>
                </a:solidFill>
              </a:rPr>
              <a:t>Kanban</a:t>
            </a:r>
            <a:r>
              <a:rPr lang="bg-BG" sz="3400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boards, are concepts from modern software development, which are used to plan, manage and track the </a:t>
            </a:r>
            <a:r>
              <a:rPr lang="en-US" sz="3400" b="1" dirty="0">
                <a:solidFill>
                  <a:schemeClr val="bg2"/>
                </a:solidFill>
              </a:rPr>
              <a:t>software development process</a:t>
            </a:r>
            <a:r>
              <a:rPr lang="en-US" sz="3400" dirty="0">
                <a:solidFill>
                  <a:schemeClr val="bg2"/>
                </a:solidFill>
              </a:rPr>
              <a:t>.</a:t>
            </a:r>
            <a:r>
              <a:rPr lang="en-US" sz="3200" dirty="0">
                <a:solidFill>
                  <a:schemeClr val="bg2"/>
                </a:solidFill>
              </a:rPr>
              <a:t/>
            </a:r>
            <a:br>
              <a:rPr lang="en-US" sz="3200" dirty="0">
                <a:solidFill>
                  <a:schemeClr val="bg2"/>
                </a:solidFill>
              </a:rPr>
            </a:br>
            <a:endParaRPr lang="en-US" b="0" dirty="0"/>
          </a:p>
          <a:p>
            <a:r>
              <a:rPr lang="en-US" dirty="0"/>
              <a:t>At </a:t>
            </a:r>
            <a:r>
              <a:rPr lang="en-US" b="1" dirty="0"/>
              <a:t>SoftUni </a:t>
            </a:r>
            <a:r>
              <a:rPr lang="en-US" dirty="0"/>
              <a:t>we shall learn the basics of the concepts, mentioned in this lesson,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this will help us significantly to start a job as junior developer.</a:t>
            </a:r>
          </a:p>
          <a:p>
            <a:r>
              <a:rPr lang="en-US" dirty="0"/>
              <a:t>Our </a:t>
            </a:r>
            <a:r>
              <a:rPr lang="en-US" b="1" dirty="0"/>
              <a:t>end-to-end educational program </a:t>
            </a:r>
            <a:r>
              <a:rPr lang="en-US" dirty="0"/>
              <a:t>for software 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well-designed </a:t>
            </a:r>
            <a:r>
              <a:rPr lang="en-US" b="1" dirty="0"/>
              <a:t>mix of the 4 essential skills </a:t>
            </a:r>
            <a:r>
              <a:rPr lang="en-US" dirty="0"/>
              <a:t>of software engineers,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coding, is learned together with problem solving, development concepts and technologies.</a:t>
            </a:r>
          </a:p>
          <a:p>
            <a:endParaRPr lang="en-US" dirty="0"/>
          </a:p>
          <a:p>
            <a:endParaRPr lang="bg-BG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72DF232-507C-4453-94CC-F801C1D4D2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270326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1368DAC-E926-487D-B9D9-752D34E9D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95302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1" dirty="0"/>
              <a:t>front-end</a:t>
            </a:r>
            <a:r>
              <a:rPr lang="en-US" dirty="0"/>
              <a:t> is </a:t>
            </a:r>
            <a:r>
              <a:rPr lang="en-US" b="1" dirty="0"/>
              <a:t>what users see on the screen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consists of the </a:t>
            </a:r>
            <a:r>
              <a:rPr lang="en-US" b="1" dirty="0"/>
              <a:t>client-side app components</a:t>
            </a:r>
            <a:r>
              <a:rPr lang="en-US" dirty="0"/>
              <a:t>, the "</a:t>
            </a:r>
            <a:r>
              <a:rPr lang="en-US" b="1" dirty="0"/>
              <a:t>presentation layer</a:t>
            </a:r>
            <a:r>
              <a:rPr lang="en-US" dirty="0"/>
              <a:t>" of the software systems.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front-end displays the </a:t>
            </a:r>
            <a:r>
              <a:rPr lang="en-US" b="1" dirty="0"/>
              <a:t>user interface </a:t>
            </a:r>
            <a:r>
              <a:rPr lang="en-US" dirty="0"/>
              <a:t>to the users and interacts with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review the </a:t>
            </a:r>
            <a:r>
              <a:rPr lang="en-US" b="1" dirty="0"/>
              <a:t>concepts and principles of modern front-end technologies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such as the </a:t>
            </a:r>
            <a:r>
              <a:rPr lang="en-US" b="1" dirty="0"/>
              <a:t>DOM tree </a:t>
            </a:r>
            <a:r>
              <a:rPr lang="en-US" b="0" dirty="0"/>
              <a:t>in Web browsers,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REST architecture </a:t>
            </a:r>
            <a:r>
              <a:rPr lang="en-US" b="0" dirty="0"/>
              <a:t>and </a:t>
            </a:r>
            <a:r>
              <a:rPr lang="en-US" b="1" dirty="0"/>
              <a:t>RESTful APIs</a:t>
            </a:r>
            <a:r>
              <a:rPr lang="en-US" b="0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AJAX </a:t>
            </a:r>
            <a:r>
              <a:rPr lang="en-US" b="0" dirty="0"/>
              <a:t>and</a:t>
            </a:r>
            <a:r>
              <a:rPr lang="bg-BG" b="0" dirty="0"/>
              <a:t> </a:t>
            </a:r>
            <a:r>
              <a:rPr lang="en-US" b="0" dirty="0"/>
              <a:t>the concept of asynchronous invocations of back-end services,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templating engines</a:t>
            </a:r>
            <a:r>
              <a:rPr lang="en-US" b="0" dirty="0"/>
              <a:t>" for UI rendering,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 concept of "</a:t>
            </a:r>
            <a:r>
              <a:rPr lang="en-US" b="1" dirty="0"/>
              <a:t>routing</a:t>
            </a:r>
            <a:r>
              <a:rPr lang="en-US" b="0" dirty="0"/>
              <a:t>" for URL-based navigation,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and the concept of </a:t>
            </a:r>
            <a:r>
              <a:rPr lang="en-US" b="1" dirty="0"/>
              <a:t>UI libraries</a:t>
            </a:r>
            <a:r>
              <a:rPr lang="en-US" b="0" dirty="0"/>
              <a:t> and </a:t>
            </a:r>
            <a:r>
              <a:rPr lang="en-US" b="1" dirty="0"/>
              <a:t>front-end frameworks</a:t>
            </a:r>
            <a:r>
              <a:rPr lang="en-US" b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13E7E88C-3297-4E72-B4EE-ADBB58DCE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698693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3FFFF10-C54E-4999-AC67-86B0E665B0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14346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8EAAC1-67AE-465B-928C-453DAC49E9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341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front-end</a:t>
            </a:r>
            <a:r>
              <a:rPr lang="en-US" b="0" dirty="0"/>
              <a:t>, </a:t>
            </a:r>
            <a:r>
              <a:rPr lang="en-US" b="1" dirty="0"/>
              <a:t>HTML</a:t>
            </a:r>
            <a:r>
              <a:rPr lang="en-US" b="0" dirty="0"/>
              <a:t>, </a:t>
            </a:r>
            <a:r>
              <a:rPr lang="en-US" b="1" dirty="0"/>
              <a:t>CSS</a:t>
            </a:r>
            <a:r>
              <a:rPr lang="en-US" b="0" dirty="0"/>
              <a:t> and </a:t>
            </a:r>
            <a:r>
              <a:rPr lang="en-US" b="1" dirty="0"/>
              <a:t>JavaScript</a:t>
            </a:r>
            <a:r>
              <a:rPr lang="en-US" b="0" dirty="0"/>
              <a:t>, together with</a:t>
            </a:r>
            <a:r>
              <a:rPr lang="en-US" dirty="0"/>
              <a:t> the </a:t>
            </a:r>
            <a:r>
              <a:rPr lang="en-US" b="1" dirty="0"/>
              <a:t>Document Object Model </a:t>
            </a:r>
            <a:r>
              <a:rPr lang="en-US" dirty="0"/>
              <a:t>(</a:t>
            </a:r>
            <a:r>
              <a:rPr lang="en-US" b="1" dirty="0"/>
              <a:t>DOM</a:t>
            </a:r>
            <a:r>
              <a:rPr lang="en-US" dirty="0"/>
              <a:t>), </a:t>
            </a:r>
            <a:r>
              <a:rPr lang="en-US" b="1" dirty="0"/>
              <a:t>AJAX</a:t>
            </a:r>
            <a:r>
              <a:rPr lang="bg-BG" dirty="0"/>
              <a:t> </a:t>
            </a:r>
            <a:r>
              <a:rPr lang="en-US" dirty="0"/>
              <a:t>and few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the dominant technology for building </a:t>
            </a:r>
            <a:r>
              <a:rPr lang="en-US" b="1" dirty="0"/>
              <a:t>user interfaces</a:t>
            </a:r>
            <a:r>
              <a:rPr lang="en-US" dirty="0"/>
              <a:t> for modern software apps.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set of web front-end technologies is known under the name </a:t>
            </a:r>
            <a:r>
              <a:rPr lang="bg-BG" dirty="0"/>
              <a:t>"</a:t>
            </a:r>
            <a:r>
              <a:rPr lang="en-US" b="1" dirty="0"/>
              <a:t>HTML5</a:t>
            </a:r>
            <a:r>
              <a:rPr lang="bg-BG" b="1" dirty="0"/>
              <a:t> </a:t>
            </a:r>
            <a:r>
              <a:rPr lang="en-US" b="1" dirty="0"/>
              <a:t>platform</a:t>
            </a:r>
            <a:r>
              <a:rPr lang="en-US" dirty="0"/>
              <a:t>" or "</a:t>
            </a:r>
            <a:r>
              <a:rPr lang="en-US" b="1" dirty="0"/>
              <a:t>The Web Platform</a:t>
            </a:r>
            <a:r>
              <a:rPr lang="en-US" dirty="0"/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 for more details about </a:t>
            </a:r>
            <a:r>
              <a:rPr lang="en-US" b="1" dirty="0"/>
              <a:t>the HTML5 platform</a:t>
            </a: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consists of lots of </a:t>
            </a:r>
            <a:r>
              <a:rPr lang="en-US" b="1" dirty="0"/>
              <a:t>technologies</a:t>
            </a:r>
            <a:r>
              <a:rPr lang="en-US" dirty="0"/>
              <a:t>, </a:t>
            </a:r>
            <a:r>
              <a:rPr lang="en-US" b="1" dirty="0"/>
              <a:t>APIs</a:t>
            </a:r>
            <a:r>
              <a:rPr lang="en-US" dirty="0"/>
              <a:t> and </a:t>
            </a:r>
            <a:r>
              <a:rPr lang="en-US" b="1" dirty="0"/>
              <a:t>standards</a:t>
            </a:r>
            <a:r>
              <a:rPr lang="en-US" dirty="0"/>
              <a:t>, implemented in the modern Web browsers.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very important for every modern software engineer to be </a:t>
            </a:r>
            <a:r>
              <a:rPr lang="en-US" b="1" dirty="0"/>
              <a:t>familiar with these HTML5 technologies </a:t>
            </a:r>
            <a:r>
              <a:rPr lang="en-US" dirty="0"/>
              <a:t>and the concepts behind them.</a:t>
            </a:r>
          </a:p>
          <a:p>
            <a:endParaRPr lang="en-US" b="1" dirty="0"/>
          </a:p>
          <a:p>
            <a:r>
              <a:rPr lang="en-US" b="1" dirty="0"/>
              <a:t>Web front-end technologies</a:t>
            </a:r>
            <a:r>
              <a:rPr lang="en-US" b="0" dirty="0"/>
              <a:t> are the way developers build the </a:t>
            </a:r>
            <a:r>
              <a:rPr lang="en-US" b="1" dirty="0"/>
              <a:t>user interface</a:t>
            </a:r>
            <a:r>
              <a:rPr lang="en-US" b="0" dirty="0"/>
              <a:t>, displayed in Web pages, Web sites, Web apps and cross-platform apps.</a:t>
            </a:r>
            <a:endParaRPr lang="en-US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HTML </a:t>
            </a:r>
            <a:r>
              <a:rPr lang="en-US" dirty="0"/>
              <a:t>and </a:t>
            </a:r>
            <a:r>
              <a:rPr lang="en-US" b="1" dirty="0"/>
              <a:t>CSS </a:t>
            </a:r>
            <a:r>
              <a:rPr lang="en-US" b="0" dirty="0"/>
              <a:t>languages </a:t>
            </a:r>
            <a:r>
              <a:rPr lang="en-US" dirty="0"/>
              <a:t>describe documents, content, layout, formatting and everything we see on the screen in the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r>
              <a:rPr lang="en-US" b="0" dirty="0"/>
              <a:t> (which is called also </a:t>
            </a:r>
            <a:r>
              <a:rPr lang="en-US" b="1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ECMAScript</a:t>
            </a:r>
            <a:r>
              <a:rPr lang="en-US" b="0" i="0" dirty="0">
                <a:solidFill>
                  <a:srgbClr val="111111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en-US" dirty="0"/>
              <a:t>is the main language, used by developers to program user interfaces in a Web browser.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DOM </a:t>
            </a:r>
            <a:r>
              <a:rPr lang="en-US" dirty="0"/>
              <a:t>technology allows accessing the elements in a Web page through JavaScript.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AJAX </a:t>
            </a:r>
            <a:r>
              <a:rPr lang="en-US" dirty="0"/>
              <a:t>technology allows invoking </a:t>
            </a:r>
            <a:r>
              <a:rPr lang="en-US" b="1" dirty="0"/>
              <a:t>back-end services </a:t>
            </a:r>
            <a:r>
              <a:rPr lang="en-US" dirty="0"/>
              <a:t>from JavaScript front-end apps.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JS front-end frameworks </a:t>
            </a:r>
            <a:r>
              <a:rPr lang="en-US" dirty="0"/>
              <a:t>(such as React, Angular and Vue) simplify the Web front-end development by providing structure, components, guidelines and patterns to build maintainable front-end apps.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DOM</a:t>
            </a:r>
            <a:r>
              <a:rPr lang="en-US" dirty="0"/>
              <a:t> (the Document Object Model) defines the </a:t>
            </a:r>
            <a:r>
              <a:rPr lang="en-US" b="1" dirty="0"/>
              <a:t>structure of Web pages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Documents in the Web browser are represented by a </a:t>
            </a:r>
            <a:r>
              <a:rPr lang="en-US" b="1" dirty="0"/>
              <a:t>DOM tree</a:t>
            </a:r>
            <a:r>
              <a:rPr lang="en-US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The </a:t>
            </a:r>
            <a:r>
              <a:rPr lang="en-US" b="1" dirty="0"/>
              <a:t>DOM tree </a:t>
            </a:r>
            <a:r>
              <a:rPr lang="en-US" dirty="0"/>
              <a:t>holds a hierarchy of </a:t>
            </a:r>
            <a:r>
              <a:rPr lang="en-US" b="1" dirty="0"/>
              <a:t>UI and other elements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DOM uses </a:t>
            </a:r>
            <a:r>
              <a:rPr lang="en-US" b="1" dirty="0"/>
              <a:t>composition</a:t>
            </a:r>
            <a:r>
              <a:rPr lang="en-US" dirty="0"/>
              <a:t>: most elements could hold other elements within themselves.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way the </a:t>
            </a:r>
            <a:r>
              <a:rPr lang="en-US" b="1" dirty="0"/>
              <a:t>elements are organized in a tree </a:t>
            </a:r>
            <a:r>
              <a:rPr lang="en-US" dirty="0"/>
              <a:t>(the DOM tree).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DOM API </a:t>
            </a:r>
            <a:r>
              <a:rPr lang="en-US" dirty="0"/>
              <a:t>allows changing the DOM from JavaScript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this is how modern Web sites and apps build interactive user interfaces.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Modern </a:t>
            </a:r>
            <a:r>
              <a:rPr lang="en-US" b="1" dirty="0"/>
              <a:t>Web front-end apps </a:t>
            </a:r>
            <a:r>
              <a:rPr lang="en-US" dirty="0"/>
              <a:t>manipulate the DOM tree directly from JavaScript or through a front-end framework and consume data from the back-end.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4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 of the </a:t>
            </a:r>
            <a:r>
              <a:rPr lang="en-US" b="1" dirty="0"/>
              <a:t>DOM API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to build a Web page, which </a:t>
            </a:r>
            <a:r>
              <a:rPr lang="en-US" b="1" dirty="0"/>
              <a:t>calculates the sum of two numbers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how it looks like: </a:t>
            </a:r>
            <a:r>
              <a:rPr lang="en-US" b="1" dirty="0"/>
              <a:t>3 text fields and a button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numbers are entered in the first two </a:t>
            </a:r>
            <a:r>
              <a:rPr lang="en-US" b="1" dirty="0"/>
              <a:t>text fields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the </a:t>
            </a:r>
            <a:r>
              <a:rPr lang="en-US" b="1" dirty="0"/>
              <a:t>[Calculate] button</a:t>
            </a:r>
            <a:r>
              <a:rPr lang="en-US" dirty="0"/>
              <a:t> is clicked, the third field </a:t>
            </a:r>
            <a:r>
              <a:rPr lang="en-US" b="1" dirty="0"/>
              <a:t>displays the sum</a:t>
            </a:r>
            <a:r>
              <a:rPr lang="en-US" dirty="0"/>
              <a:t> of the numbers from first two fields.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create a </a:t>
            </a:r>
            <a:r>
              <a:rPr lang="en-US" b="1" dirty="0"/>
              <a:t>JavaScript code snippet </a:t>
            </a:r>
            <a:r>
              <a:rPr lang="en-US" dirty="0"/>
              <a:t>in the Web page to handle the "</a:t>
            </a:r>
            <a:r>
              <a:rPr lang="en-US" b="1" i="1" dirty="0"/>
              <a:t>button click</a:t>
            </a:r>
            <a:r>
              <a:rPr lang="en-US" dirty="0"/>
              <a:t>"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find the button element in the DOM tree by its ID and assign an event handler function to its "</a:t>
            </a:r>
            <a:r>
              <a:rPr lang="en-US" b="1" i="1" dirty="0"/>
              <a:t>onclick</a:t>
            </a:r>
            <a:r>
              <a:rPr lang="en-US" dirty="0"/>
              <a:t>"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</a:t>
            </a:r>
            <a:r>
              <a:rPr lang="en-US" b="1" dirty="0"/>
              <a:t>the button is clicked</a:t>
            </a:r>
            <a:r>
              <a:rPr lang="en-US" dirty="0"/>
              <a:t>, we use the </a:t>
            </a:r>
            <a:r>
              <a:rPr lang="en-US" b="1" dirty="0"/>
              <a:t>DOM API </a:t>
            </a:r>
            <a:r>
              <a:rPr lang="en-US" dirty="0"/>
              <a:t>to take the text content from the fields,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parse the field values into numbers,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their sum,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display the sum into the last field.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use the DOM API function "</a:t>
            </a:r>
            <a:r>
              <a:rPr lang="en-US" b="1" noProof="1"/>
              <a:t>document.getElementById</a:t>
            </a:r>
            <a:r>
              <a:rPr lang="en-US" dirty="0"/>
              <a:t>" and the DOM properties "</a:t>
            </a:r>
            <a:r>
              <a:rPr lang="en-US" b="1" dirty="0"/>
              <a:t>onclick</a:t>
            </a:r>
            <a:r>
              <a:rPr lang="en-US" dirty="0"/>
              <a:t>" and "</a:t>
            </a:r>
            <a:r>
              <a:rPr lang="en-US" b="1" dirty="0"/>
              <a:t>value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to access the fields and the button from the DOM tree, representing the elements at the Web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am not going to explain this in more detail, since here I want to show you a </a:t>
            </a:r>
            <a:r>
              <a:rPr lang="en-US" b="1" dirty="0"/>
              <a:t>concept </a:t>
            </a:r>
            <a:r>
              <a:rPr lang="en-US" dirty="0"/>
              <a:t>(the DOM tree), not to teach you in HTML, DOM, JavaScript and Web front-end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shall have a comprehensive </a:t>
            </a:r>
            <a:r>
              <a:rPr lang="en-US" b="1" dirty="0"/>
              <a:t>Web front-end programming course at SoftUni</a:t>
            </a:r>
            <a:r>
              <a:rPr lang="en-US" b="0" dirty="0"/>
              <a:t> in the end-to-end learning track for software developers</a:t>
            </a:r>
            <a:r>
              <a:rPr lang="en-US" dirty="0"/>
              <a:t>, where we will learn and practice how to manipulate the DOM tree in more detail.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7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it's time to </a:t>
            </a:r>
            <a:r>
              <a:rPr lang="en-US" b="1" dirty="0"/>
              <a:t>demonstrate you the previous example </a:t>
            </a:r>
            <a:r>
              <a:rPr lang="en-US" dirty="0"/>
              <a:t>in 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prepared a </a:t>
            </a:r>
            <a:r>
              <a:rPr lang="en-US" b="1" dirty="0"/>
              <a:t>live code example</a:t>
            </a:r>
            <a:r>
              <a:rPr lang="en-US" dirty="0"/>
              <a:t> at repl.it.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 </a:t>
            </a:r>
            <a:r>
              <a:rPr lang="en-US" b="1" dirty="0"/>
              <a:t>open the link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</a:t>
            </a:r>
            <a:r>
              <a:rPr lang="en-US" b="1" dirty="0"/>
              <a:t> takes some time</a:t>
            </a:r>
            <a:r>
              <a:rPr lang="en-US" b="0" dirty="0"/>
              <a:t> to load</a:t>
            </a:r>
            <a:r>
              <a:rPr lang="en-US" dirty="0"/>
              <a:t>, as usually.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same code from the previous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takes two numbers and calculates their sum.</a:t>
            </a:r>
            <a:endParaRPr lang="bg-B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Let's </a:t>
            </a:r>
            <a:r>
              <a:rPr lang="en-US" b="1" dirty="0"/>
              <a:t>run </a:t>
            </a:r>
            <a:r>
              <a:rPr lang="en-US" dirty="0"/>
              <a:t>the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enter "5" and "3" and the result is "8", just as expected.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see the </a:t>
            </a:r>
            <a:r>
              <a:rPr lang="en-US" b="1" dirty="0"/>
              <a:t>DOM tree</a:t>
            </a:r>
            <a:r>
              <a:rPr lang="en-US" dirty="0"/>
              <a:t>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DOM tree is this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have another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we have a button.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these fields have here values assigned in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properties of these elements.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77D5E0A-86E5-46C7-85B6-1436FCCA6F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706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  <p:pic>
        <p:nvPicPr>
          <p:cNvPr id="13" name="Picture Logo SoftUni" descr="SoftUni logo">
            <a:extLst>
              <a:ext uri="{FF2B5EF4-FFF2-40B4-BE49-F238E27FC236}">
                <a16:creationId xmlns:a16="http://schemas.microsoft.com/office/drawing/2014/main" id="{EE087A9D-E1A8-481F-B87A-960339053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pic>
        <p:nvPicPr>
          <p:cNvPr id="15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97CCE6BE-B338-4AD6-B999-83F1D2CD9C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82E8B98F-E363-4EFB-A9FA-F75C67708DA4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2CEBA9DF-3216-4A01-A59F-B9834F21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241000" y="3338387"/>
            <a:ext cx="6065892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5241000" y="1471047"/>
            <a:ext cx="6065892" cy="175433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  <p:sp>
        <p:nvSpPr>
          <p:cNvPr id="2" name="Oval Center Icon">
            <a:extLst>
              <a:ext uri="{FF2B5EF4-FFF2-40B4-BE49-F238E27FC236}">
                <a16:creationId xmlns:a16="http://schemas.microsoft.com/office/drawing/2014/main" id="{1A623571-72CD-4A64-8FC0-DE4FF5B6C7D1}"/>
              </a:ext>
            </a:extLst>
          </p:cNvPr>
          <p:cNvSpPr>
            <a:spLocks noChangeAspect="1"/>
          </p:cNvSpPr>
          <p:nvPr userDrawn="1"/>
        </p:nvSpPr>
        <p:spPr>
          <a:xfrm>
            <a:off x="831000" y="109147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/>
            </a:lvl1pPr>
          </a:lstStyle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37" name="Rectangle Bottom">
            <a:extLst>
              <a:ext uri="{FF2B5EF4-FFF2-40B4-BE49-F238E27FC236}">
                <a16:creationId xmlns:a16="http://schemas.microsoft.com/office/drawing/2014/main" id="{AE73256E-7CA1-44BB-9F3C-D9C221F3C970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Rectangle Bottom Copyright">
            <a:extLst>
              <a:ext uri="{FF2B5EF4-FFF2-40B4-BE49-F238E27FC236}">
                <a16:creationId xmlns:a16="http://schemas.microsoft.com/office/drawing/2014/main" id="{79D175F6-C259-4110-80B6-9A32B1C4976D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SoftUni Brands">
            <a:extLst>
              <a:ext uri="{FF2B5EF4-FFF2-40B4-BE49-F238E27FC236}">
                <a16:creationId xmlns:a16="http://schemas.microsoft.com/office/drawing/2014/main" id="{8928F33E-7398-4419-9728-E47581AC8F98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40" name="Picture SoftUni Kids Logo" descr="SoftUni Kids logo">
              <a:extLst>
                <a:ext uri="{FF2B5EF4-FFF2-40B4-BE49-F238E27FC236}">
                  <a16:creationId xmlns:a16="http://schemas.microsoft.com/office/drawing/2014/main" id="{F6A5CD2B-E92D-4AE8-A741-4612808A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41" name="Picture SoftUni Foundation Logo" descr="SoftUni Foundation logo">
              <a:extLst>
                <a:ext uri="{FF2B5EF4-FFF2-40B4-BE49-F238E27FC236}">
                  <a16:creationId xmlns:a16="http://schemas.microsoft.com/office/drawing/2014/main" id="{71378FE0-0028-428D-B26E-A94D3D3979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42" name="Picture SoftUni Digital Logo" descr="SoftUni Digital logo">
              <a:extLst>
                <a:ext uri="{FF2B5EF4-FFF2-40B4-BE49-F238E27FC236}">
                  <a16:creationId xmlns:a16="http://schemas.microsoft.com/office/drawing/2014/main" id="{CBAA3E86-C877-4D90-89B7-0875D8C02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43" name="Picture SoftUni Creative Logo" descr="SoftUni Creative logo">
              <a:extLst>
                <a:ext uri="{FF2B5EF4-FFF2-40B4-BE49-F238E27FC236}">
                  <a16:creationId xmlns:a16="http://schemas.microsoft.com/office/drawing/2014/main" id="{9130A63B-DC5F-441F-914E-2700E2F4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44" name="Picture SoftUni Svetlina Logo" descr="SoftUni Svetlina logo">
              <a:extLst>
                <a:ext uri="{FF2B5EF4-FFF2-40B4-BE49-F238E27FC236}">
                  <a16:creationId xmlns:a16="http://schemas.microsoft.com/office/drawing/2014/main" id="{9D81F5FF-134F-450F-AE8B-5E2EEBF7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45" name="Picture Software University Logo" descr="Software University logo">
              <a:extLst>
                <a:ext uri="{FF2B5EF4-FFF2-40B4-BE49-F238E27FC236}">
                  <a16:creationId xmlns:a16="http://schemas.microsoft.com/office/drawing/2014/main" id="{F2AB8CA7-7177-4A50-ADDC-86857EA6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46" name="Straight Connector 6">
              <a:extLst>
                <a:ext uri="{FF2B5EF4-FFF2-40B4-BE49-F238E27FC236}">
                  <a16:creationId xmlns:a16="http://schemas.microsoft.com/office/drawing/2014/main" id="{2772B049-40BA-46B1-BBE9-4FD9F246E6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">
              <a:extLst>
                <a:ext uri="{FF2B5EF4-FFF2-40B4-BE49-F238E27FC236}">
                  <a16:creationId xmlns:a16="http://schemas.microsoft.com/office/drawing/2014/main" id="{C8D8E499-6A71-4E37-A79B-2772598906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">
              <a:extLst>
                <a:ext uri="{FF2B5EF4-FFF2-40B4-BE49-F238E27FC236}">
                  <a16:creationId xmlns:a16="http://schemas.microsoft.com/office/drawing/2014/main" id="{336DC888-E73A-4511-A762-D03E6364FE19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">
              <a:extLst>
                <a:ext uri="{FF2B5EF4-FFF2-40B4-BE49-F238E27FC236}">
                  <a16:creationId xmlns:a16="http://schemas.microsoft.com/office/drawing/2014/main" id="{41BD2ED8-FE50-49EA-A1D4-E1A7BC45646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">
              <a:extLst>
                <a:ext uri="{FF2B5EF4-FFF2-40B4-BE49-F238E27FC236}">
                  <a16:creationId xmlns:a16="http://schemas.microsoft.com/office/drawing/2014/main" id="{47769A18-F527-4E3F-A863-8E250A3F9CE6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">
              <a:extLst>
                <a:ext uri="{FF2B5EF4-FFF2-40B4-BE49-F238E27FC236}">
                  <a16:creationId xmlns:a16="http://schemas.microsoft.com/office/drawing/2014/main" id="{EADE5D2F-C9DC-456D-8D48-F58A452CA3EB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Horizontal">
              <a:extLst>
                <a:ext uri="{FF2B5EF4-FFF2-40B4-BE49-F238E27FC236}">
                  <a16:creationId xmlns:a16="http://schemas.microsoft.com/office/drawing/2014/main" id="{1245AD4C-352A-4BA6-83B9-C750F7A83C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0">
              <a:extLst>
                <a:ext uri="{FF2B5EF4-FFF2-40B4-BE49-F238E27FC236}">
                  <a16:creationId xmlns:a16="http://schemas.microsoft.com/office/drawing/2014/main" id="{FEB33D97-91AA-4E12-BAF2-873300017241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SoftUni Logo" descr="SoftUni logo">
              <a:extLst>
                <a:ext uri="{FF2B5EF4-FFF2-40B4-BE49-F238E27FC236}">
                  <a16:creationId xmlns:a16="http://schemas.microsoft.com/office/drawing/2014/main" id="{F5E115A0-019F-4660-B980-C041E92F1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pic>
        <p:nvPicPr>
          <p:cNvPr id="56" name="Logo Software University" descr="Software University logo">
            <a:extLst>
              <a:ext uri="{FF2B5EF4-FFF2-40B4-BE49-F238E27FC236}">
                <a16:creationId xmlns:a16="http://schemas.microsoft.com/office/drawing/2014/main" id="{AE81F0F9-FF40-4D49-B0E7-D8C9F555CB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Top">
            <a:extLst>
              <a:ext uri="{FF2B5EF4-FFF2-40B4-BE49-F238E27FC236}">
                <a16:creationId xmlns:a16="http://schemas.microsoft.com/office/drawing/2014/main" id="{AF2E34C9-A562-4005-AB80-44CB29D9D7A2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pic>
        <p:nvPicPr>
          <p:cNvPr id="14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8BD88854-FF2F-4B15-BE95-EB0E737B3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5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B73B3CB1-51A8-4234-A562-DBBCE3D6485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819125AC-7B6E-4DEC-98B7-E44144E9175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23" name="Logo Software University" descr="Software University logo">
            <a:extLst>
              <a:ext uri="{FF2B5EF4-FFF2-40B4-BE49-F238E27FC236}">
                <a16:creationId xmlns:a16="http://schemas.microsoft.com/office/drawing/2014/main" id="{1526321D-CC69-4810-843C-B4B4F3729AF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4877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591F5507-3A9D-476B-8AF5-300B4EA4F3E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F8BF946E-C8FD-4086-9841-EBEE934117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Logo Software University" descr="Software University logo">
            <a:extLst>
              <a:ext uri="{FF2B5EF4-FFF2-40B4-BE49-F238E27FC236}">
                <a16:creationId xmlns:a16="http://schemas.microsoft.com/office/drawing/2014/main" id="{5D1C0B52-ED92-4306-B150-29C288DD6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Logo Software University" descr="Software University logo">
            <a:extLst>
              <a:ext uri="{FF2B5EF4-FFF2-40B4-BE49-F238E27FC236}">
                <a16:creationId xmlns:a16="http://schemas.microsoft.com/office/drawing/2014/main" id="{259B1749-AF84-4D39-B529-4165B9253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Left">
            <a:extLst>
              <a:ext uri="{FF2B5EF4-FFF2-40B4-BE49-F238E27FC236}">
                <a16:creationId xmlns:a16="http://schemas.microsoft.com/office/drawing/2014/main" id="{AADABDB1-7BE5-48B7-9C9F-6CF75949951E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Picture Bulb" descr="Bulb">
            <a:extLst>
              <a:ext uri="{FF2B5EF4-FFF2-40B4-BE49-F238E27FC236}">
                <a16:creationId xmlns:a16="http://schemas.microsoft.com/office/drawing/2014/main" id="{0C48654A-7D95-49CD-AD2A-814FE185CE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374D9EE8-3FEA-4740-8091-A3771F035EE5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9E95C828-1474-4AB7-B73E-9887829FE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Top">
            <a:extLst>
              <a:ext uri="{FF2B5EF4-FFF2-40B4-BE49-F238E27FC236}">
                <a16:creationId xmlns:a16="http://schemas.microsoft.com/office/drawing/2014/main" id="{4D55FD73-1C9D-4233-95F5-D9CACB8DCC37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5A83D563-2AE6-4BFF-8295-86BF24D16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Top">
            <a:extLst>
              <a:ext uri="{FF2B5EF4-FFF2-40B4-BE49-F238E27FC236}">
                <a16:creationId xmlns:a16="http://schemas.microsoft.com/office/drawing/2014/main" id="{75565C3C-01C8-4152-AA04-C97D3EB4AC69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17" name="Logo Software University" descr="Software University logo">
            <a:extLst>
              <a:ext uri="{FF2B5EF4-FFF2-40B4-BE49-F238E27FC236}">
                <a16:creationId xmlns:a16="http://schemas.microsoft.com/office/drawing/2014/main" id="{7C835D8D-8498-441D-823E-EA36882EF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4" r:id="rId11"/>
    <p:sldLayoutId id="2147483702" r:id="rId12"/>
    <p:sldLayoutId id="214748370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ESTful-API-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hyperlink" Target="https://repl.it/@nakov/RESTful-API-client-examp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Handlebars-example-J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routing-with-sammy-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hyperlink" Target="https://repl.it/@nakov/react-js-examp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nack.expo.io/@nakov/summator-react-nativ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hyperlink" Target="https://www.w3schools.com/sql/" TargetMode="External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jaydata-orm-exampl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VC-express-pug-exampl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5.wdp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bash-shell-examp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gbxEoS5T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html5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nakov/mocha-unit-test-example-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ftUni/playgroun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SoftUni/playground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HPpU2eCV/company-web-sit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105.png"/><Relationship Id="rId18" Type="http://schemas.openxmlformats.org/officeDocument/2006/relationships/hyperlink" Target="https://taulia.com/company/careers/" TargetMode="External"/><Relationship Id="rId3" Type="http://schemas.openxmlformats.org/officeDocument/2006/relationships/image" Target="../media/image100.jpg"/><Relationship Id="rId21" Type="http://schemas.openxmlformats.org/officeDocument/2006/relationships/image" Target="../media/image109.png"/><Relationship Id="rId7" Type="http://schemas.openxmlformats.org/officeDocument/2006/relationships/image" Target="../media/image102.png"/><Relationship Id="rId12" Type="http://schemas.openxmlformats.org/officeDocument/2006/relationships/hyperlink" Target="https://www.coca-colahellenic.com/" TargetMode="External"/><Relationship Id="rId17" Type="http://schemas.openxmlformats.org/officeDocument/2006/relationships/image" Target="../media/image107.png"/><Relationship Id="rId2" Type="http://schemas.openxmlformats.org/officeDocument/2006/relationships/hyperlink" Target="https://www.xs-software.com/" TargetMode="External"/><Relationship Id="rId16" Type="http://schemas.openxmlformats.org/officeDocument/2006/relationships/hyperlink" Target="https://de.draftkings.com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" TargetMode="External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10" Type="http://schemas.openxmlformats.org/officeDocument/2006/relationships/hyperlink" Target="https://www.softwaregroup.com/" TargetMode="External"/><Relationship Id="rId19" Type="http://schemas.openxmlformats.org/officeDocument/2006/relationships/image" Target="../media/image108.png"/><Relationship Id="rId4" Type="http://schemas.openxmlformats.org/officeDocument/2006/relationships/hyperlink" Target="https://www.superhosting.bg/" TargetMode="External"/><Relationship Id="rId9" Type="http://schemas.openxmlformats.org/officeDocument/2006/relationships/image" Target="../media/image103.jpg"/><Relationship Id="rId14" Type="http://schemas.openxmlformats.org/officeDocument/2006/relationships/hyperlink" Target="https://indeavr.com/expertise/software-engineering/enterprise-business-application-integration/" TargetMode="External"/><Relationship Id="rId22" Type="http://schemas.openxmlformats.org/officeDocument/2006/relationships/hyperlink" Target="https://createx.bg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hyperlink" Target="https://softuni.b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epl.it/@nakov/summator-js-d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520411-6326-473B-BB52-BB5A364D22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C32CB05-E0EC-4C0B-AA8A-42F37DB72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55495CA-BD53-4430-B570-56336C3B9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F7F9834-3405-4C4C-ADF7-0EACA241E4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931A062-40B1-4429-B72D-4CEB5A2AD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38" y="1268194"/>
            <a:ext cx="11083925" cy="1196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Fundamental Concepts and Paradigms</a:t>
            </a:r>
            <a:br>
              <a:rPr lang="en-US" dirty="0"/>
            </a:br>
            <a:r>
              <a:rPr lang="en-US" dirty="0"/>
              <a:t>in the Software Engineering Profession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038" y="279000"/>
            <a:ext cx="11083925" cy="970915"/>
          </a:xfrm>
        </p:spPr>
        <p:txBody>
          <a:bodyPr>
            <a:noAutofit/>
          </a:bodyPr>
          <a:lstStyle/>
          <a:p>
            <a:r>
              <a:rPr lang="en-US" sz="5400" dirty="0"/>
              <a:t>Software Development Concepts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58110D-514A-40D1-8C1C-342F98BD1E1A}"/>
              </a:ext>
            </a:extLst>
          </p:cNvPr>
          <p:cNvGrpSpPr/>
          <p:nvPr/>
        </p:nvGrpSpPr>
        <p:grpSpPr>
          <a:xfrm>
            <a:off x="543078" y="3026757"/>
            <a:ext cx="5981400" cy="1755000"/>
            <a:chOff x="1236000" y="2574000"/>
            <a:chExt cx="7051487" cy="1906498"/>
          </a:xfrm>
        </p:grpSpPr>
        <p:pic>
          <p:nvPicPr>
            <p:cNvPr id="12" name="Picture 4" descr="Software Engineer vs. Software Developer: Know the Differences ...">
              <a:extLst>
                <a:ext uri="{FF2B5EF4-FFF2-40B4-BE49-F238E27FC236}">
                  <a16:creationId xmlns:a16="http://schemas.microsoft.com/office/drawing/2014/main" id="{70695587-941F-4C7E-BCDF-092A4978C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21" y="2574000"/>
              <a:ext cx="3546266" cy="1906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What Is Software Engineering And It's Importance In Our Daily life ...">
              <a:extLst>
                <a:ext uri="{FF2B5EF4-FFF2-40B4-BE49-F238E27FC236}">
                  <a16:creationId xmlns:a16="http://schemas.microsoft.com/office/drawing/2014/main" id="{54DE3F7E-ECEF-44F1-B9B1-D794160FA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00" y="2574000"/>
              <a:ext cx="3975955" cy="190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52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a technology for asynchronous execution of HTTP requests from client-side JavaScript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RESTful APIs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are HTTP-based Web services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HTTP methods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retrieve, create, modify and delete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and RESTful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02D25-D4F2-4238-B199-066C38F324D9}"/>
              </a:ext>
            </a:extLst>
          </p:cNvPr>
          <p:cNvSpPr txBox="1">
            <a:spLocks/>
          </p:cNvSpPr>
          <p:nvPr/>
        </p:nvSpPr>
        <p:spPr>
          <a:xfrm>
            <a:off x="720680" y="2457662"/>
            <a:ext cx="10710000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let httpRequest = </a:t>
            </a:r>
            <a:r>
              <a:rPr lang="en-US" sz="2400" noProof="1">
                <a:solidFill>
                  <a:schemeClr val="bg1"/>
                </a:solidFill>
              </a:rPr>
              <a:t>fetch</a:t>
            </a:r>
            <a:r>
              <a:rPr lang="en-US" sz="2400" noProof="1"/>
              <a:t>('</a:t>
            </a:r>
            <a:r>
              <a:rPr lang="en-US" sz="2400" noProof="1">
                <a:latin typeface="+mn-lt"/>
              </a:rPr>
              <a:t>https://some-url…'</a:t>
            </a:r>
            <a:r>
              <a:rPr lang="en-US" sz="2400" noProof="1"/>
              <a:t>);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httpRequest.then(function(httpResponse) 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// </a:t>
            </a:r>
            <a:r>
              <a:rPr lang="en-US" sz="2400" noProof="1">
                <a:latin typeface="+mn-lt"/>
              </a:rPr>
              <a:t>Process the HTTP response here and update the DOM tree …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D62F9-FA92-4E26-B9DF-098577627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1000" y="2588151"/>
            <a:ext cx="17679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9CB6E-A5F4-4FAA-856A-136B91A7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CFFD8-FFAE-413E-BE02-DD386EEF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Server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432C1F4-D90C-46B3-B621-0A74B45143CB}"/>
              </a:ext>
            </a:extLst>
          </p:cNvPr>
          <p:cNvSpPr txBox="1">
            <a:spLocks/>
          </p:cNvSpPr>
          <p:nvPr/>
        </p:nvSpPr>
        <p:spPr>
          <a:xfrm>
            <a:off x="720680" y="1359000"/>
            <a:ext cx="10710000" cy="52348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express = require('express');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app.use(require('cors')());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app.use(require('body-parser').json());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let todoList = ['</a:t>
            </a:r>
            <a:r>
              <a:rPr lang="en-US" sz="2200" noProof="1">
                <a:latin typeface="+mn-lt"/>
              </a:rPr>
              <a:t>Learn HTML</a:t>
            </a:r>
            <a:r>
              <a:rPr lang="en-US" sz="2200" noProof="1"/>
              <a:t>', '</a:t>
            </a:r>
            <a:r>
              <a:rPr lang="en-US" sz="2200" noProof="1">
                <a:latin typeface="+mn-lt"/>
              </a:rPr>
              <a:t>Learn CSS</a:t>
            </a:r>
            <a:r>
              <a:rPr lang="en-US" sz="2200" noProof="1"/>
              <a:t>'];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get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res.json(todoList);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post</a:t>
            </a:r>
            <a:r>
              <a:rPr lang="en-US" sz="2200" noProof="1"/>
              <a:t>('/todo-list', (req, res) =&gt;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todoList.push(req.body.todoText);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res.sendStatus(200);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app.</a:t>
            </a:r>
            <a:r>
              <a:rPr lang="en-US" sz="2200" noProof="1">
                <a:solidFill>
                  <a:schemeClr val="bg1"/>
                </a:solidFill>
              </a:rPr>
              <a:t>listen</a:t>
            </a:r>
            <a:r>
              <a:rPr lang="en-US" sz="2200" noProof="1"/>
              <a:t>(8080);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78E0-40E2-48D4-A1DC-F6DC36A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1296993"/>
            <a:ext cx="4818287" cy="1621276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5360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5577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&lt;button id="load"&gt;Load TODOs&lt;/button&gt;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&lt;ul id="todo-list"&gt;&lt;/ul&gt;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&lt;input type="text" id="todo" /&gt;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&lt;button id="add"&gt;Add TODO&lt;/button&gt;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const apiUrl = 'https://restful-api-js.nakov.repl.co/todo-list';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("load").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loadTodos;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document.getElementById</a:t>
            </a:r>
            <a:r>
              <a:rPr lang="en-US" sz="2200" noProof="1"/>
              <a:t>("add").</a:t>
            </a:r>
            <a:r>
              <a:rPr lang="en-US" sz="2200" noProof="1">
                <a:solidFill>
                  <a:schemeClr val="bg1"/>
                </a:solidFill>
              </a:rPr>
              <a:t>onclick</a:t>
            </a:r>
            <a:r>
              <a:rPr lang="en-US" sz="2200" noProof="1"/>
              <a:t> = addTodo;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loadTodos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async function </a:t>
            </a:r>
            <a:r>
              <a:rPr lang="en-US" sz="2200" noProof="1">
                <a:solidFill>
                  <a:schemeClr val="bg1"/>
                </a:solidFill>
              </a:rPr>
              <a:t>addTodo</a:t>
            </a:r>
            <a:r>
              <a:rPr lang="en-US" sz="2200" noProof="1"/>
              <a:t>() { …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554D4-3F71-4D56-A5B2-E7577F88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14" y="1269000"/>
            <a:ext cx="4695825" cy="2333625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106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4266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loadTodos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todos = </a:t>
            </a:r>
            <a:r>
              <a:rPr lang="en-US" sz="2500" noProof="1">
                <a:solidFill>
                  <a:schemeClr val="bg1"/>
                </a:solidFill>
              </a:rPr>
              <a:t>await</a:t>
            </a:r>
            <a:r>
              <a:rPr lang="en-US" sz="2500" noProof="1"/>
              <a:t> response.</a:t>
            </a:r>
            <a:r>
              <a:rPr lang="en-US" sz="2500" noProof="1">
                <a:solidFill>
                  <a:schemeClr val="bg1"/>
                </a:solidFill>
              </a:rPr>
              <a:t>json</a:t>
            </a:r>
            <a:r>
              <a:rPr lang="en-US" sz="2500" noProof="1"/>
              <a:t>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document.getElementById("todo-list").innerHTML = "";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todos.forEach(function(todo)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let li = document.createElement("li");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li.appendChild(document.createTextNode(todo));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document.getElementById("todo-list").appendChild(li);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881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01A9F-0CDF-47CF-9F84-DDA9568E9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9A28-9E54-4195-8FF5-6A8DC979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 Client – Example (3)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5E08C8-956B-4C24-9DAF-4667FE8DFF25}"/>
              </a:ext>
            </a:extLst>
          </p:cNvPr>
          <p:cNvSpPr txBox="1">
            <a:spLocks/>
          </p:cNvSpPr>
          <p:nvPr/>
        </p:nvSpPr>
        <p:spPr>
          <a:xfrm>
            <a:off x="720680" y="1391241"/>
            <a:ext cx="10710000" cy="40035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async function </a:t>
            </a:r>
            <a:r>
              <a:rPr lang="en-US" sz="2500" noProof="1">
                <a:solidFill>
                  <a:schemeClr val="bg1"/>
                </a:solidFill>
              </a:rPr>
              <a:t>addTodo</a:t>
            </a:r>
            <a:r>
              <a:rPr lang="en-US" sz="2500" noProof="1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todoText = document.getElementById("todo").value;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let response = await </a:t>
            </a:r>
            <a:r>
              <a:rPr lang="en-US" sz="2500" noProof="1">
                <a:solidFill>
                  <a:schemeClr val="bg1"/>
                </a:solidFill>
              </a:rPr>
              <a:t>fetch</a:t>
            </a:r>
            <a:r>
              <a:rPr lang="en-US" sz="2500" noProof="1"/>
              <a:t>(apiUrl,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method: '</a:t>
            </a:r>
            <a:r>
              <a:rPr lang="en-US" sz="2500" noProof="1">
                <a:solidFill>
                  <a:schemeClr val="bg1"/>
                </a:solidFill>
              </a:rPr>
              <a:t>post</a:t>
            </a:r>
            <a:r>
              <a:rPr lang="en-US" sz="2500" noProof="1"/>
              <a:t>',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headers: { 'Content-Type': 'application/json' },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  body: JSON.stringify({todoText})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  loadTodos();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45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493212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494000"/>
            <a:ext cx="6065837" cy="1089212"/>
          </a:xfrm>
        </p:spPr>
        <p:txBody>
          <a:bodyPr/>
          <a:lstStyle/>
          <a:p>
            <a:r>
              <a:rPr lang="en-US" dirty="0"/>
              <a:t>AJAX and 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E7E77-C414-40B1-BE4B-A21026B6B43A}"/>
              </a:ext>
            </a:extLst>
          </p:cNvPr>
          <p:cNvSpPr/>
          <p:nvPr/>
        </p:nvSpPr>
        <p:spPr>
          <a:xfrm>
            <a:off x="5841725" y="3258212"/>
            <a:ext cx="486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https://repl.it/@nakov/RESTful-API-js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F26FD-F157-475B-BF59-EB9BA844E7B6}"/>
              </a:ext>
            </a:extLst>
          </p:cNvPr>
          <p:cNvSpPr/>
          <p:nvPr/>
        </p:nvSpPr>
        <p:spPr>
          <a:xfrm>
            <a:off x="5020346" y="3807232"/>
            <a:ext cx="6505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https://repl.it/@nakov/RESTful-API-client-example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0492-3578-4A26-A02E-67BA9856E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338" y="1707299"/>
            <a:ext cx="2147641" cy="23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7463"/>
            <a:ext cx="11818096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Templating engines </a:t>
            </a:r>
            <a:r>
              <a:rPr lang="en-US" dirty="0"/>
              <a:t>render data as HTML through a </a:t>
            </a:r>
            <a:r>
              <a:rPr lang="en-US" b="1" dirty="0">
                <a:solidFill>
                  <a:schemeClr val="bg1"/>
                </a:solidFill>
              </a:rPr>
              <a:t>template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3A1D60-F17C-41EC-A308-5B5949292A00}"/>
              </a:ext>
            </a:extLst>
          </p:cNvPr>
          <p:cNvGrpSpPr/>
          <p:nvPr/>
        </p:nvGrpSpPr>
        <p:grpSpPr>
          <a:xfrm>
            <a:off x="7644132" y="2213910"/>
            <a:ext cx="3905097" cy="2213655"/>
            <a:chOff x="7644132" y="2213910"/>
            <a:chExt cx="3905097" cy="221365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6D1CE51-5357-47E1-BB1F-BF87990C9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132" y="2213910"/>
              <a:ext cx="3905097" cy="221365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6A0A28-8032-4900-8E0A-656B40D0B451}"/>
                </a:ext>
              </a:extLst>
            </p:cNvPr>
            <p:cNvSpPr/>
            <p:nvPr/>
          </p:nvSpPr>
          <p:spPr>
            <a:xfrm>
              <a:off x="9266425" y="2235316"/>
              <a:ext cx="8675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HTML</a:t>
              </a:r>
              <a:endParaRPr lang="en-US" sz="22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37B2B-9E8C-4038-82AB-BC39E48B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2035" y="2772342"/>
              <a:ext cx="3362325" cy="15144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0B5B45-8C96-48AF-B0B7-028F998838BC}"/>
              </a:ext>
            </a:extLst>
          </p:cNvPr>
          <p:cNvGrpSpPr/>
          <p:nvPr/>
        </p:nvGrpSpPr>
        <p:grpSpPr>
          <a:xfrm>
            <a:off x="5356122" y="2966586"/>
            <a:ext cx="1795705" cy="2206791"/>
            <a:chOff x="5577645" y="2917266"/>
            <a:chExt cx="1795705" cy="2206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30A360-2986-4F92-95D2-E56106D2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7645" y="2917266"/>
              <a:ext cx="1795705" cy="1468709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03C10B-8A1A-429F-BF36-D60FD3453A58}"/>
                </a:ext>
              </a:extLst>
            </p:cNvPr>
            <p:cNvSpPr/>
            <p:nvPr/>
          </p:nvSpPr>
          <p:spPr>
            <a:xfrm>
              <a:off x="5746611" y="4354616"/>
              <a:ext cx="145777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templating</a:t>
              </a:r>
            </a:p>
            <a:p>
              <a:pPr algn="ctr"/>
              <a:r>
                <a:rPr lang="en-US" sz="2200" b="1" dirty="0"/>
                <a:t>engine</a:t>
              </a:r>
              <a:endParaRPr lang="en-US" sz="2200" dirty="0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8C3AD98E-BDDC-44AE-B8FD-81B19F36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1453">
            <a:off x="6877534" y="2960648"/>
            <a:ext cx="1169501" cy="673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1A8C8E7-E1B6-417A-B4C6-BFED7D78A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506"/>
          <a:stretch/>
        </p:blipFill>
        <p:spPr>
          <a:xfrm rot="20647578">
            <a:off x="4628419" y="2426152"/>
            <a:ext cx="1565268" cy="12182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0733894-C959-4958-9BC4-E4EA5FEEE23C}"/>
              </a:ext>
            </a:extLst>
          </p:cNvPr>
          <p:cNvGrpSpPr/>
          <p:nvPr/>
        </p:nvGrpSpPr>
        <p:grpSpPr>
          <a:xfrm>
            <a:off x="381000" y="1917662"/>
            <a:ext cx="4677524" cy="2076755"/>
            <a:chOff x="592053" y="2043822"/>
            <a:chExt cx="4677524" cy="207675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A45480-8BB5-4FA3-9F65-26DCE208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053" y="2043822"/>
              <a:ext cx="4677524" cy="20767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B1CB0B-52A9-42B9-A78C-3BC5F845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2378" y="2568623"/>
              <a:ext cx="3881679" cy="14251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C23416-832E-4F3E-9998-3D25008149F5}"/>
                </a:ext>
              </a:extLst>
            </p:cNvPr>
            <p:cNvSpPr/>
            <p:nvPr/>
          </p:nvSpPr>
          <p:spPr>
            <a:xfrm>
              <a:off x="2308658" y="2065228"/>
              <a:ext cx="124431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dirty="0"/>
                <a:t>template</a:t>
              </a:r>
              <a:endParaRPr lang="en-US" sz="2200" dirty="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91CAA444-C0E3-4FF1-9015-F91B9EAE67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000"/>
          <a:stretch/>
        </p:blipFill>
        <p:spPr>
          <a:xfrm rot="766357">
            <a:off x="4261784" y="4715801"/>
            <a:ext cx="1911261" cy="19594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8AFC9CF-DA39-4877-A856-7CF6A4A90F04}"/>
              </a:ext>
            </a:extLst>
          </p:cNvPr>
          <p:cNvGrpSpPr/>
          <p:nvPr/>
        </p:nvGrpSpPr>
        <p:grpSpPr>
          <a:xfrm>
            <a:off x="381000" y="4288298"/>
            <a:ext cx="4677524" cy="2290702"/>
            <a:chOff x="592053" y="4333298"/>
            <a:chExt cx="4677524" cy="22907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2B80A4-6929-40D6-AC13-18ECA53FA92E}"/>
                </a:ext>
              </a:extLst>
            </p:cNvPr>
            <p:cNvGrpSpPr/>
            <p:nvPr/>
          </p:nvGrpSpPr>
          <p:grpSpPr>
            <a:xfrm>
              <a:off x="592053" y="4333298"/>
              <a:ext cx="4677524" cy="2290702"/>
              <a:chOff x="592053" y="2043822"/>
              <a:chExt cx="4677524" cy="2076755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3D83B8F-F33C-47C3-806C-D115B3549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053" y="2043822"/>
                <a:ext cx="4677524" cy="2076755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79BDAC-196D-494E-8284-955742680038}"/>
                  </a:ext>
                </a:extLst>
              </p:cNvPr>
              <p:cNvSpPr/>
              <p:nvPr/>
            </p:nvSpPr>
            <p:spPr>
              <a:xfrm>
                <a:off x="2577482" y="2075431"/>
                <a:ext cx="706668" cy="390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0" b="1" dirty="0"/>
                  <a:t>data</a:t>
                </a:r>
                <a:endParaRPr lang="en-US" sz="2200" dirty="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6F9382-448A-48C2-9797-66D0F570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5010" y="4849298"/>
              <a:ext cx="3976007" cy="170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1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3999"/>
            <a:ext cx="11818096" cy="5500891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template</a:t>
            </a:r>
            <a:r>
              <a:rPr lang="en-US" dirty="0"/>
              <a:t> for rendering list of students (using the </a:t>
            </a:r>
            <a:r>
              <a:rPr lang="en-US" b="1" dirty="0"/>
              <a:t>handlebars</a:t>
            </a:r>
            <a:r>
              <a:rPr lang="en-US" dirty="0"/>
              <a:t> engine syntax):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Template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554182" y="2497391"/>
            <a:ext cx="11083636" cy="395759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&lt;script id="studentsTpl" type="</a:t>
            </a:r>
            <a:r>
              <a:rPr lang="en-US" sz="2600" noProof="1">
                <a:solidFill>
                  <a:schemeClr val="bg1"/>
                </a:solidFill>
              </a:rPr>
              <a:t>text/x-handlebars-template</a:t>
            </a:r>
            <a:r>
              <a:rPr lang="en-US" sz="2600" noProof="1"/>
              <a:t>"&gt;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&lt;h1&gt;Students (</a:t>
            </a:r>
            <a:r>
              <a:rPr lang="en-US" sz="2600" noProof="1">
                <a:solidFill>
                  <a:schemeClr val="bg1"/>
                </a:solidFill>
              </a:rPr>
              <a:t>{{students.length}}</a:t>
            </a:r>
            <a:r>
              <a:rPr lang="en-US" sz="2600" noProof="1"/>
              <a:t>)&lt;/h1&gt;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{{#each students}}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  &lt;li&gt;</a:t>
            </a:r>
            <a:r>
              <a:rPr lang="en-US" sz="2600" noProof="1">
                <a:solidFill>
                  <a:schemeClr val="bg1"/>
                </a:solidFill>
              </a:rPr>
              <a:t>{{name}}</a:t>
            </a:r>
            <a:r>
              <a:rPr lang="en-US" sz="2600" noProof="1"/>
              <a:t> (graduated </a:t>
            </a:r>
            <a:r>
              <a:rPr lang="en-US" sz="2600" noProof="1">
                <a:solidFill>
                  <a:schemeClr val="bg1"/>
                </a:solidFill>
              </a:rPr>
              <a:t>{{year}}</a:t>
            </a:r>
            <a:r>
              <a:rPr lang="en-US" sz="2600" noProof="1"/>
              <a:t>)&lt;/li&gt;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</a:t>
            </a:r>
            <a:r>
              <a:rPr lang="en-US" sz="2600" noProof="1">
                <a:solidFill>
                  <a:schemeClr val="bg1"/>
                </a:solidFill>
              </a:rPr>
              <a:t>{{/each}}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  &lt;/ul&gt;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600" noProof="1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581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b="1" dirty="0"/>
              <a:t>data</a:t>
            </a:r>
            <a:r>
              <a:rPr lang="en-US" dirty="0"/>
              <a:t> for rendering (list of students)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 Example – JSON Data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2531441"/>
            <a:ext cx="1075064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"students" : [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"Marry", "year" : 2019},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"Steve" , "year" : 2020},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  {"name" : "Teddy" , "year" : 2020}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  ]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4F96E9-A0F0-4DC5-9B42-A221E3055E73}"/>
              </a:ext>
            </a:extLst>
          </p:cNvPr>
          <p:cNvSpPr txBox="1">
            <a:spLocks/>
          </p:cNvSpPr>
          <p:nvPr/>
        </p:nvSpPr>
        <p:spPr>
          <a:xfrm>
            <a:off x="700360" y="1944000"/>
            <a:ext cx="10750640" cy="587441"/>
          </a:xfrm>
          <a:prstGeom prst="rect">
            <a:avLst/>
          </a:prstGeom>
          <a:solidFill>
            <a:schemeClr val="accent6">
              <a:lumMod val="2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noProof="1"/>
              <a:t>students.json</a:t>
            </a:r>
          </a:p>
        </p:txBody>
      </p:sp>
    </p:spTree>
    <p:extLst>
      <p:ext uri="{BB962C8B-B14F-4D97-AF65-F5344CB8AC3E}">
        <p14:creationId xmlns:p14="http://schemas.microsoft.com/office/powerpoint/2010/main" val="56303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Rendering the students using </a:t>
            </a:r>
            <a:r>
              <a:rPr lang="en-US" b="1" dirty="0"/>
              <a:t>Handlebars</a:t>
            </a:r>
            <a:r>
              <a:rPr lang="en-US" dirty="0"/>
              <a:t> templating engine: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Templating Engines Example – Rendering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E04EA0-FA29-4B8F-9293-A408B42C67B9}"/>
              </a:ext>
            </a:extLst>
          </p:cNvPr>
          <p:cNvSpPr txBox="1">
            <a:spLocks/>
          </p:cNvSpPr>
          <p:nvPr/>
        </p:nvSpPr>
        <p:spPr>
          <a:xfrm>
            <a:off x="700360" y="1906676"/>
            <a:ext cx="10750640" cy="465009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 src="https://cdnjs.cloudflare.com/ajax/libs/handlebars.js/4.7.6/</a:t>
            </a:r>
            <a:r>
              <a:rPr lang="en-US" sz="2400" noProof="1">
                <a:solidFill>
                  <a:schemeClr val="bg1"/>
                </a:solidFill>
              </a:rPr>
              <a:t>handlebars.min.js</a:t>
            </a:r>
            <a:r>
              <a:rPr lang="en-US" sz="24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async function loadStudents()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response = await fetch('</a:t>
            </a:r>
            <a:r>
              <a:rPr lang="en-US" sz="2400" noProof="1">
                <a:latin typeface="+mn-lt"/>
              </a:rPr>
              <a:t>students.json</a:t>
            </a:r>
            <a:r>
              <a:rPr lang="en-US" sz="24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 = await response.json();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studentsTemplate = </a:t>
            </a:r>
            <a:r>
              <a:rPr lang="en-US" sz="2400" noProof="1">
                <a:solidFill>
                  <a:schemeClr val="bg1"/>
                </a:solidFill>
              </a:rPr>
              <a:t>Handlebars.compile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document.getElementById("studentsTpl").innerHTML);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document.body.innerHTML = </a:t>
            </a:r>
            <a:r>
              <a:rPr lang="en-US" sz="2400" noProof="1">
                <a:solidFill>
                  <a:schemeClr val="bg1"/>
                </a:solidFill>
              </a:rPr>
              <a:t>studentsTemplate</a:t>
            </a:r>
            <a:r>
              <a:rPr lang="en-US" sz="2400" noProof="1"/>
              <a:t>(students);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loadStudents();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1BE84-1139-46BC-B48F-D783FE02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39" y="2529000"/>
            <a:ext cx="2851073" cy="19079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86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26000" y="1448104"/>
            <a:ext cx="9049234" cy="52073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Front-End Development Concepts</a:t>
            </a:r>
          </a:p>
          <a:p>
            <a:pPr lvl="1"/>
            <a:r>
              <a:rPr lang="en-US" dirty="0" smtClean="0"/>
              <a:t>Web Front-End and DOM</a:t>
            </a:r>
          </a:p>
          <a:p>
            <a:pPr lvl="1"/>
            <a:r>
              <a:rPr lang="en-US" dirty="0" smtClean="0"/>
              <a:t>AJAX and RESTful APIs</a:t>
            </a:r>
          </a:p>
          <a:p>
            <a:pPr lvl="1"/>
            <a:r>
              <a:rPr lang="en-US" dirty="0" err="1" smtClean="0"/>
              <a:t>Templating</a:t>
            </a:r>
            <a:r>
              <a:rPr lang="en-US" dirty="0" smtClean="0"/>
              <a:t> Engines</a:t>
            </a:r>
          </a:p>
          <a:p>
            <a:pPr lvl="1"/>
            <a:r>
              <a:rPr lang="en-US" dirty="0" smtClean="0"/>
              <a:t>Routing and Routing Libraries</a:t>
            </a:r>
          </a:p>
          <a:p>
            <a:pPr lvl="1"/>
            <a:r>
              <a:rPr lang="en-US" dirty="0" smtClean="0"/>
              <a:t>Libraries vs. Frameworks</a:t>
            </a:r>
          </a:p>
          <a:p>
            <a:pPr lvl="1"/>
            <a:r>
              <a:rPr lang="en-US" dirty="0" smtClean="0"/>
              <a:t>UI Frameworks</a:t>
            </a:r>
          </a:p>
          <a:p>
            <a:pPr lvl="1"/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07919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24190"/>
            <a:ext cx="6065837" cy="1754187"/>
          </a:xfrm>
        </p:spPr>
        <p:txBody>
          <a:bodyPr/>
          <a:lstStyle/>
          <a:p>
            <a:r>
              <a:rPr lang="en-US" dirty="0"/>
              <a:t>Rendering UI with a Templating Engine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89F7FBC-8457-4A8C-B2F3-46C10B2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2" y="2086675"/>
            <a:ext cx="2992513" cy="151299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FF904D-CB8F-42FA-BF19-280AF96A6692}"/>
              </a:ext>
            </a:extLst>
          </p:cNvPr>
          <p:cNvSpPr/>
          <p:nvPr/>
        </p:nvSpPr>
        <p:spPr>
          <a:xfrm>
            <a:off x="4765019" y="3912335"/>
            <a:ext cx="7016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https://repl.it/@nakov/Handlebars-example-JS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2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dirty="0"/>
              <a:t>is about</a:t>
            </a:r>
            <a:r>
              <a:rPr lang="bg-BG" dirty="0"/>
              <a:t> </a:t>
            </a:r>
            <a:r>
              <a:rPr lang="en-US" dirty="0"/>
              <a:t>switching between different </a:t>
            </a:r>
            <a:r>
              <a:rPr lang="en-US" b="1" dirty="0">
                <a:solidFill>
                  <a:schemeClr val="bg1"/>
                </a:solidFill>
              </a:rPr>
              <a:t>UI views</a:t>
            </a:r>
            <a:r>
              <a:rPr lang="en-US" dirty="0"/>
              <a:t>, based on the changes of the current 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 (holding the route)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Routing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switch the view by URL like this: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Routing Libraries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D62EF-8263-4F18-A746-453A4CEAC220}"/>
              </a:ext>
            </a:extLst>
          </p:cNvPr>
          <p:cNvGrpSpPr/>
          <p:nvPr/>
        </p:nvGrpSpPr>
        <p:grpSpPr>
          <a:xfrm>
            <a:off x="381000" y="3159000"/>
            <a:ext cx="3333750" cy="2745000"/>
            <a:chOff x="381000" y="3159000"/>
            <a:chExt cx="3333750" cy="274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2168F-A5A3-4588-A8B4-743B3082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159000"/>
              <a:ext cx="3333750" cy="466725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6CDAE7-0BFB-4636-9C30-DD7E6C6C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000" y="4151400"/>
              <a:ext cx="253260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9C57DB-EBBC-45BC-BF17-F4479829E767}"/>
                </a:ext>
              </a:extLst>
            </p:cNvPr>
            <p:cNvSpPr/>
            <p:nvPr/>
          </p:nvSpPr>
          <p:spPr bwMode="auto">
            <a:xfrm>
              <a:off x="1957875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9896B9-A9FA-4ECB-98DB-B72E5E5FDAB2}"/>
                </a:ext>
              </a:extLst>
            </p:cNvPr>
            <p:cNvSpPr/>
            <p:nvPr/>
          </p:nvSpPr>
          <p:spPr bwMode="auto">
            <a:xfrm>
              <a:off x="845145" y="4222155"/>
              <a:ext cx="694425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07CC4-7CEA-4C92-95A6-182D6B958D1A}"/>
              </a:ext>
            </a:extLst>
          </p:cNvPr>
          <p:cNvGrpSpPr/>
          <p:nvPr/>
        </p:nvGrpSpPr>
        <p:grpSpPr>
          <a:xfrm>
            <a:off x="3980927" y="3159000"/>
            <a:ext cx="3724275" cy="2745000"/>
            <a:chOff x="3980927" y="3159000"/>
            <a:chExt cx="3724275" cy="2745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12522D-D7EB-4DE8-882F-5A0D1247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927" y="3159000"/>
              <a:ext cx="37242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35F2-AFD7-4527-9072-28CB6448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0501" y="4151400"/>
              <a:ext cx="2905125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89C50A4C-A0EF-4A60-A9DF-F1B7A239896A}"/>
                </a:ext>
              </a:extLst>
            </p:cNvPr>
            <p:cNvSpPr/>
            <p:nvPr/>
          </p:nvSpPr>
          <p:spPr bwMode="auto">
            <a:xfrm>
              <a:off x="5753063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DD2D9D-E03A-4E79-A369-A84ECA4A9FB6}"/>
                </a:ext>
              </a:extLst>
            </p:cNvPr>
            <p:cNvSpPr/>
            <p:nvPr/>
          </p:nvSpPr>
          <p:spPr bwMode="auto">
            <a:xfrm>
              <a:off x="5173980" y="4222155"/>
              <a:ext cx="689609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AC6724-B9D0-42D4-8552-0A4CAA0AB2A0}"/>
              </a:ext>
            </a:extLst>
          </p:cNvPr>
          <p:cNvGrpSpPr/>
          <p:nvPr/>
        </p:nvGrpSpPr>
        <p:grpSpPr>
          <a:xfrm>
            <a:off x="7971379" y="3159000"/>
            <a:ext cx="3838575" cy="2745000"/>
            <a:chOff x="7971379" y="3159000"/>
            <a:chExt cx="3838575" cy="2745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63CDE-89B0-44D3-A14F-0E1A2F58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1379" y="3159000"/>
              <a:ext cx="3838575" cy="43815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08E4D8-97C5-4EDF-82A2-0CFAA0E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6803" y="4151400"/>
              <a:ext cx="2558393" cy="1752600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D53414C-EA56-4717-A7E4-FDCD06B9210F}"/>
                </a:ext>
              </a:extLst>
            </p:cNvPr>
            <p:cNvSpPr/>
            <p:nvPr/>
          </p:nvSpPr>
          <p:spPr bwMode="auto">
            <a:xfrm>
              <a:off x="9815999" y="3734841"/>
              <a:ext cx="180000" cy="317529"/>
            </a:xfrm>
            <a:prstGeom prst="downArrow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DF7D0C-12B2-4A39-A919-1B7AF05032D7}"/>
                </a:ext>
              </a:extLst>
            </p:cNvPr>
            <p:cNvSpPr/>
            <p:nvPr/>
          </p:nvSpPr>
          <p:spPr bwMode="auto">
            <a:xfrm>
              <a:off x="10279109" y="4222155"/>
              <a:ext cx="865141" cy="388275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71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83967-D43C-482D-81B6-DD7C922C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Routing </a:t>
            </a:r>
            <a:r>
              <a:rPr lang="en-US" dirty="0"/>
              <a:t>with</a:t>
            </a:r>
            <a:r>
              <a:rPr lang="en-US" b="1" dirty="0"/>
              <a:t> Sammy.js</a:t>
            </a:r>
            <a:r>
              <a:rPr lang="en-US" dirty="0"/>
              <a:t>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541768-FFD2-4EE4-8510-B57BF81EC91A}"/>
              </a:ext>
            </a:extLst>
          </p:cNvPr>
          <p:cNvSpPr txBox="1">
            <a:spLocks/>
          </p:cNvSpPr>
          <p:nvPr/>
        </p:nvSpPr>
        <p:spPr>
          <a:xfrm>
            <a:off x="655360" y="1944000"/>
            <a:ext cx="10840640" cy="46646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$.</a:t>
            </a:r>
            <a:r>
              <a:rPr lang="en-US" sz="2400" noProof="1">
                <a:solidFill>
                  <a:schemeClr val="bg1"/>
                </a:solidFill>
              </a:rPr>
              <a:t>sammy</a:t>
            </a:r>
            <a:r>
              <a:rPr lang="en-US" sz="24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showView('home');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/#/about</a:t>
            </a:r>
            <a:r>
              <a:rPr lang="en-US" sz="2400" noProof="1"/>
              <a:t>', 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showView('about');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this.get('</a:t>
            </a:r>
            <a:r>
              <a:rPr lang="en-US" sz="2400" noProof="1">
                <a:solidFill>
                  <a:schemeClr val="bg1"/>
                </a:solidFill>
              </a:rPr>
              <a:t>/#/contact</a:t>
            </a:r>
            <a:r>
              <a:rPr lang="en-US" sz="2400" noProof="1"/>
              <a:t>', function() {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showView('contact');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}).run();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3C25-7A0C-48DA-ACD3-656EA1F1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000" y="203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545129"/>
            <a:ext cx="11560640" cy="440387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"&gt;Home&lt;/a&gt;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"&gt;About&lt;/a&gt; |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&lt;a href="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"&gt;Contact&lt;/a&gt;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&lt;/header&gt;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id='home'&gt;&lt;h1&gt;Home&lt;/h1&gt;Welcome to SoftUni&lt;/section&gt;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id='about'&gt;&lt;h1&gt;About&lt;/h1&gt;Become a software engineer&lt;/section&gt;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&lt;section id='contact'&gt;&lt;h1&gt;Contact&lt;/h1&gt;Tintyava #15, Sofia&lt;/section&gt;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src="https://unpkg.com/jquery@3.5.0/dist/</a:t>
            </a:r>
            <a:r>
              <a:rPr lang="en-US" sz="2300" noProof="1">
                <a:solidFill>
                  <a:schemeClr val="bg1"/>
                </a:solidFill>
              </a:rPr>
              <a:t>jquery.js</a:t>
            </a:r>
            <a:r>
              <a:rPr lang="en-US" sz="23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 src="https://unpkg.com/sammy@0.7.6/lib/</a:t>
            </a:r>
            <a:r>
              <a:rPr lang="en-US" sz="2300" noProof="1">
                <a:solidFill>
                  <a:schemeClr val="bg1"/>
                </a:solidFill>
              </a:rPr>
              <a:t>sammy.js</a:t>
            </a:r>
            <a:r>
              <a:rPr lang="en-US" sz="2300" noProof="1"/>
              <a:t>"&gt;&lt;/script&gt;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559A7-511D-48CB-A46A-CB8845E4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96" y="1285261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01567-05BE-4F85-82D1-AA42DA7F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86FD4-4D4E-46A2-9FA9-227CCA17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Sammy.js – Example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7106A0D-BB2B-4AA6-809C-5B1180BEB398}"/>
              </a:ext>
            </a:extLst>
          </p:cNvPr>
          <p:cNvSpPr txBox="1">
            <a:spLocks/>
          </p:cNvSpPr>
          <p:nvPr/>
        </p:nvSpPr>
        <p:spPr>
          <a:xfrm>
            <a:off x="295360" y="1444631"/>
            <a:ext cx="11560640" cy="48686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$.</a:t>
            </a:r>
            <a:r>
              <a:rPr lang="en-US" sz="2300" noProof="1">
                <a:solidFill>
                  <a:schemeClr val="bg1"/>
                </a:solidFill>
              </a:rPr>
              <a:t>sammy</a:t>
            </a:r>
            <a:r>
              <a:rPr lang="en-US" sz="2300" noProof="1"/>
              <a:t>(function()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</a:t>
            </a:r>
            <a:r>
              <a:rPr lang="en-US" sz="2300" noProof="1"/>
              <a:t>', function() { showView('home')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/#/about</a:t>
            </a:r>
            <a:r>
              <a:rPr lang="en-US" sz="2300" noProof="1"/>
              <a:t>', function() { showView('about')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this.get('</a:t>
            </a:r>
            <a:r>
              <a:rPr lang="en-US" sz="2300" noProof="1">
                <a:solidFill>
                  <a:schemeClr val="bg1"/>
                </a:solidFill>
              </a:rPr>
              <a:t>/#/contact</a:t>
            </a:r>
            <a:r>
              <a:rPr lang="en-US" sz="2300" noProof="1"/>
              <a:t>', function() { showView('contact') });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}).run();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300" noProof="1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function showView(viewId)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$('section').hide();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$('#' + viewId).show();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CE8C-BD7A-4AEB-B0F6-BF540AC5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17" y="3744000"/>
            <a:ext cx="4391025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73644-34F0-417D-BDF0-F45BABE9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17" y="3744000"/>
            <a:ext cx="5133975" cy="21526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0406A6-11B9-431B-BC34-FBC59C3D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17" y="3744000"/>
            <a:ext cx="5248275" cy="21907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7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311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359000"/>
            <a:ext cx="6065837" cy="1754187"/>
          </a:xfrm>
        </p:spPr>
        <p:txBody>
          <a:bodyPr/>
          <a:lstStyle/>
          <a:p>
            <a:r>
              <a:rPr lang="en-US"/>
              <a:t>Navigation with Routing Library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4AD9F-B5BC-49E9-82A9-EF00C739D0D7}"/>
              </a:ext>
            </a:extLst>
          </p:cNvPr>
          <p:cNvSpPr/>
          <p:nvPr/>
        </p:nvSpPr>
        <p:spPr>
          <a:xfrm>
            <a:off x="4803877" y="3882350"/>
            <a:ext cx="6938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https://repl.it/@nakov/routing-with-sammy-js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78E26-BBD2-44A7-AEF3-CCC30594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62" y="1940427"/>
            <a:ext cx="2407519" cy="19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Graphical User Interface </a:t>
            </a:r>
            <a:r>
              <a:rPr lang="en-US" sz="3500" dirty="0"/>
              <a:t>(GUI) systems provide forms, dialogs and UI controls for desktop and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Windows Forms, XAML, WPF, Qt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Mobile UI </a:t>
            </a:r>
            <a:r>
              <a:rPr lang="en-US" sz="3500" dirty="0"/>
              <a:t>toolkits / frameworks provide UI controls and structure for mobile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Apple </a:t>
            </a:r>
            <a:r>
              <a:rPr lang="en-US" dirty="0" err="1"/>
              <a:t>UIKit</a:t>
            </a:r>
            <a:r>
              <a:rPr lang="en-US" dirty="0"/>
              <a:t>,</a:t>
            </a:r>
            <a:r>
              <a:rPr lang="bg-BG" dirty="0"/>
              <a:t> </a:t>
            </a:r>
            <a:r>
              <a:rPr lang="en-US" dirty="0"/>
              <a:t>Android UI, Flutter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Web front-end frameworks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/>
              <a:t>and </a:t>
            </a:r>
            <a:r>
              <a:rPr lang="en-US" sz="3500" b="1" dirty="0">
                <a:solidFill>
                  <a:schemeClr val="bg1"/>
                </a:solidFill>
              </a:rPr>
              <a:t>UI</a:t>
            </a:r>
            <a:r>
              <a:rPr lang="en-US" sz="3500" b="1" dirty="0"/>
              <a:t> </a:t>
            </a:r>
            <a:r>
              <a:rPr lang="en-US" sz="3500" b="1" dirty="0">
                <a:solidFill>
                  <a:schemeClr val="bg1"/>
                </a:solidFill>
              </a:rPr>
              <a:t>libraries</a:t>
            </a:r>
            <a:r>
              <a:rPr lang="en-US" sz="3500" b="1" dirty="0"/>
              <a:t> </a:t>
            </a:r>
            <a:r>
              <a:rPr lang="en-US" sz="3500" dirty="0"/>
              <a:t>provide user interface elements and structure for </a:t>
            </a:r>
            <a:r>
              <a:rPr lang="en-US" sz="3500" b="1" dirty="0">
                <a:solidFill>
                  <a:schemeClr val="bg1"/>
                </a:solidFill>
              </a:rPr>
              <a:t>Web apps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: Angular, React, Vue.js, Meteor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 of </a:t>
            </a: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dirty="0"/>
              <a:t>: Kendo UI, Sencha Ext JS, </a:t>
            </a:r>
            <a:r>
              <a:rPr lang="en-US" dirty="0" err="1"/>
              <a:t>Onsen</a:t>
            </a:r>
            <a:r>
              <a:rPr lang="en-US" dirty="0"/>
              <a:t> UI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and Front-End Frameworks</a:t>
            </a:r>
          </a:p>
        </p:txBody>
      </p:sp>
    </p:spTree>
    <p:extLst>
      <p:ext uri="{BB962C8B-B14F-4D97-AF65-F5344CB8AC3E}">
        <p14:creationId xmlns:p14="http://schemas.microsoft.com/office/powerpoint/2010/main" val="438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97339-BA69-450D-8A17-1772BB2D6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7DFD-E16B-41FD-9F1F-7F7EB9A5C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325598" cy="552876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Libraries</a:t>
            </a:r>
            <a:r>
              <a:rPr lang="en-US" b="1" dirty="0"/>
              <a:t> </a:t>
            </a:r>
            <a:r>
              <a:rPr lang="en-US" dirty="0"/>
              <a:t>provide </a:t>
            </a:r>
            <a:r>
              <a:rPr lang="en-US" b="1" dirty="0">
                <a:solidFill>
                  <a:schemeClr val="bg1"/>
                </a:solidFill>
              </a:rPr>
              <a:t>components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functionality</a:t>
            </a:r>
            <a:r>
              <a:rPr lang="en-US" dirty="0"/>
              <a:t> /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UI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dirty="0"/>
              <a:t>for integration into existing apps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app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controls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library</a:t>
            </a:r>
            <a:r>
              <a:rPr lang="en-US" b="1" dirty="0"/>
              <a:t> </a:t>
            </a:r>
            <a:r>
              <a:rPr lang="en-US" dirty="0"/>
              <a:t>components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UI control library, Excel reader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Development </a:t>
            </a:r>
            <a:r>
              <a:rPr lang="en-US" b="1" dirty="0">
                <a:solidFill>
                  <a:schemeClr val="bg1"/>
                </a:solidFill>
              </a:rPr>
              <a:t>frameworks</a:t>
            </a:r>
            <a:r>
              <a:rPr lang="en-US" dirty="0"/>
              <a:t> are foundations,</a:t>
            </a:r>
            <a:br>
              <a:rPr lang="en-US" dirty="0"/>
            </a:br>
            <a:r>
              <a:rPr lang="en-US" dirty="0"/>
              <a:t>which developers extend to build an app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framework </a:t>
            </a:r>
            <a:r>
              <a:rPr lang="en-US" b="1" dirty="0">
                <a:solidFill>
                  <a:schemeClr val="bg1"/>
                </a:solidFill>
              </a:rPr>
              <a:t>controls the app lifecycle </a:t>
            </a:r>
            <a:r>
              <a:rPr lang="en-US" dirty="0"/>
              <a:t>and your code plugs in it (</a:t>
            </a:r>
            <a:r>
              <a:rPr lang="en-US" b="1" dirty="0">
                <a:solidFill>
                  <a:schemeClr val="bg1"/>
                </a:solidFill>
              </a:rPr>
              <a:t>inversion of 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 </a:t>
            </a:r>
            <a:r>
              <a:rPr lang="en-US" dirty="0" err="1"/>
              <a:t>IoC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Examples: MVC framework, ORM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91F86-7F88-4B36-837B-869CDC80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vs. Frameworks</a:t>
            </a:r>
          </a:p>
        </p:txBody>
      </p:sp>
      <p:pic>
        <p:nvPicPr>
          <p:cNvPr id="8" name="Picture 2" descr="Framework vs. Toolkit vs. Library - Stack Overflow">
            <a:extLst>
              <a:ext uri="{FF2B5EF4-FFF2-40B4-BE49-F238E27FC236}">
                <a16:creationId xmlns:a16="http://schemas.microsoft.com/office/drawing/2014/main" id="{EDF0E6DB-B29F-4088-8B97-9A2C2D89C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0" t="2287" r="965" b="2282"/>
          <a:stretch/>
        </p:blipFill>
        <p:spPr bwMode="auto">
          <a:xfrm>
            <a:off x="9442814" y="1415495"/>
            <a:ext cx="2421725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6949-06D4-4F67-B41F-9A78A30E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814" y="3879000"/>
            <a:ext cx="2445933" cy="2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63A3-00FA-4DDE-B1C1-482BAE9E5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75805"/>
            <a:ext cx="11818096" cy="552876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Windows Forms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GUI framework for .NET developers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Provides programming model and rich UI control library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5362" y="2631904"/>
            <a:ext cx="11020638" cy="354209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public partial class FormSummator : 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labelPlus;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Label labelEqual;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textBox2;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TextBox textBoxSum;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Button buttonCalc;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D875F-911B-43B6-8C39-1A9D88F2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0" y="3339000"/>
            <a:ext cx="4362450" cy="2200275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99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B7E67-CC57-40C2-98CA-29E01005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98836-320F-4E15-BB85-3D780BE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Forms – Example (2)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A3F95-EEE0-4172-982E-8E700777C0B7}"/>
              </a:ext>
            </a:extLst>
          </p:cNvPr>
          <p:cNvSpPr txBox="1">
            <a:spLocks/>
          </p:cNvSpPr>
          <p:nvPr/>
        </p:nvSpPr>
        <p:spPr>
          <a:xfrm>
            <a:off x="561000" y="2314977"/>
            <a:ext cx="11020638" cy="39883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r>
              <a:rPr lang="en-US" sz="2400" noProof="1"/>
              <a:t>public partial class FormSummator</a:t>
            </a:r>
            <a:endParaRPr lang="en-US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private void buttonCalc_Click(object sender, EventArgs 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firstNum = decimal.Parse(this.textBox1.Text);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secondNum = decimal.Parse(this.textBox2.Text);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decimal sum = firstNum + secondNum;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this.textBoxSum.Text = sum.ToString();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5DF1D-69F7-43A0-9FAD-AD3DE5B1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04" y="1224000"/>
            <a:ext cx="4986933" cy="18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0036" y="12996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2. Back-End Development Concepts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Databases and DBMS Systems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ORM Frameworks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The MVC Pattern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Virtualization, Cloud and Containers</a:t>
            </a:r>
          </a:p>
          <a:p>
            <a:pPr lvl="2">
              <a:lnSpc>
                <a:spcPct val="120000"/>
              </a:lnSpc>
            </a:pPr>
            <a:r>
              <a:rPr lang="en-US" sz="3200" dirty="0"/>
              <a:t>Operating Systems and Linux Shell</a:t>
            </a:r>
          </a:p>
          <a:p>
            <a:pPr marL="442912" lvl="1" indent="0">
              <a:lnSpc>
                <a:spcPct val="120000"/>
              </a:lnSpc>
              <a:buNone/>
            </a:pPr>
            <a:r>
              <a:rPr lang="en-US" dirty="0"/>
              <a:t>3. Embedded Systems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88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1661054"/>
            <a:ext cx="6065837" cy="1317946"/>
          </a:xfrm>
        </p:spPr>
        <p:txBody>
          <a:bodyPr/>
          <a:lstStyle/>
          <a:p>
            <a:r>
              <a:rPr lang="en-US" dirty="0"/>
              <a:t>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ADD74-6790-494B-B8C9-A940388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6" y="2169000"/>
            <a:ext cx="2708739" cy="1366197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990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26EDE-A4E8-4F72-A5DC-F76760426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/>
              <a:t> is a powerful </a:t>
            </a:r>
            <a:r>
              <a:rPr lang="en-US" b="1" dirty="0">
                <a:solidFill>
                  <a:schemeClr val="bg1"/>
                </a:solidFill>
              </a:rPr>
              <a:t>JavaScript library </a:t>
            </a:r>
            <a:r>
              <a:rPr lang="en-US" dirty="0"/>
              <a:t>from Facebook for building Web UI using HTML, CSS and JS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UI is built from </a:t>
            </a:r>
            <a:r>
              <a:rPr lang="en-US" b="1" dirty="0">
                <a:solidFill>
                  <a:schemeClr val="bg1"/>
                </a:solidFill>
              </a:rPr>
              <a:t>JSX components</a:t>
            </a:r>
            <a:r>
              <a:rPr lang="en-US" dirty="0"/>
              <a:t>, which combine HTML +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AFE6B9-91AA-4E52-A584-32651A81ED9F}"/>
              </a:ext>
            </a:extLst>
          </p:cNvPr>
          <p:cNvSpPr txBox="1">
            <a:spLocks/>
          </p:cNvSpPr>
          <p:nvPr/>
        </p:nvSpPr>
        <p:spPr>
          <a:xfrm>
            <a:off x="691638" y="3159000"/>
            <a:ext cx="10804362" cy="284959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class </a:t>
            </a:r>
            <a:r>
              <a:rPr lang="en-US" sz="2300" noProof="1">
                <a:solidFill>
                  <a:schemeClr val="bg1"/>
                </a:solidFill>
              </a:rPr>
              <a:t>HelloMessage</a:t>
            </a:r>
            <a:r>
              <a:rPr lang="en-US" sz="2300" noProof="1"/>
              <a:t> extends React.Component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render()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  return (</a:t>
            </a:r>
            <a:r>
              <a:rPr lang="en-US" sz="2300" noProof="1">
                <a:solidFill>
                  <a:schemeClr val="bg1"/>
                </a:solidFill>
              </a:rPr>
              <a:t>&lt;div&gt;</a:t>
            </a:r>
            <a:r>
              <a:rPr lang="en-US" sz="2300" noProof="1">
                <a:solidFill>
                  <a:schemeClr val="bg1"/>
                </a:solidFill>
                <a:latin typeface="+mn-lt"/>
              </a:rPr>
              <a:t>Hello,</a:t>
            </a:r>
            <a:r>
              <a:rPr lang="en-US" sz="2300" noProof="1">
                <a:solidFill>
                  <a:schemeClr val="bg1"/>
                </a:solidFill>
              </a:rPr>
              <a:t> </a:t>
            </a:r>
            <a:r>
              <a:rPr lang="en-US" sz="2300" noProof="1">
                <a:solidFill>
                  <a:schemeClr val="accent2">
                    <a:lumMod val="50000"/>
                  </a:schemeClr>
                </a:solidFill>
              </a:rPr>
              <a:t>{this.props.name}</a:t>
            </a:r>
            <a:r>
              <a:rPr lang="en-US" sz="2300" noProof="1">
                <a:solidFill>
                  <a:schemeClr val="bg1"/>
                </a:solidFill>
              </a:rPr>
              <a:t>!&lt;/div&gt;</a:t>
            </a:r>
            <a:r>
              <a:rPr lang="en-US" sz="23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300" noProof="1"/>
              <a:t>ReactDOM.render(</a:t>
            </a:r>
            <a:r>
              <a:rPr lang="en-US" sz="2300" noProof="1">
                <a:solidFill>
                  <a:schemeClr val="bg1"/>
                </a:solidFill>
              </a:rPr>
              <a:t>&lt;HelloMessage name="SoftUni" /&gt;</a:t>
            </a:r>
            <a:r>
              <a:rPr lang="en-US" sz="2300" noProof="1"/>
              <a:t>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noProof="1"/>
              <a:t>  document.getElementById('root'));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8F34E-A9C6-46EE-AF75-129D2A8D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571" y="3318405"/>
            <a:ext cx="2514334" cy="1338428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3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86B96-E659-487C-9EE4-6183C89D9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E82A4-F387-497C-AFEA-8A418014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React App – Example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570DD2E-502B-4EA6-B9C3-61CF0EF67F98}"/>
              </a:ext>
            </a:extLst>
          </p:cNvPr>
          <p:cNvSpPr txBox="1">
            <a:spLocks/>
          </p:cNvSpPr>
          <p:nvPr/>
        </p:nvSpPr>
        <p:spPr>
          <a:xfrm>
            <a:off x="376638" y="1378664"/>
            <a:ext cx="11434362" cy="52194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import </a:t>
            </a:r>
            <a:r>
              <a:rPr lang="en-US" sz="2100" spc="-100" noProof="1">
                <a:solidFill>
                  <a:schemeClr val="bg1"/>
                </a:solidFill>
              </a:rPr>
              <a:t>React</a:t>
            </a:r>
            <a:r>
              <a:rPr lang="en-US" sz="2100" spc="-100" noProof="1"/>
              <a:t>, { </a:t>
            </a:r>
            <a:r>
              <a:rPr lang="en-US" sz="2100" spc="-100" noProof="1">
                <a:solidFill>
                  <a:schemeClr val="bg1"/>
                </a:solidFill>
              </a:rPr>
              <a:t>useState</a:t>
            </a:r>
            <a:r>
              <a:rPr lang="en-US" sz="2100" spc="-100" noProof="1"/>
              <a:t> } from 'react';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100" spc="-100" noProof="1"/>
              <a:t>  return 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&lt;div className="Summator"&gt;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value={num1}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setNum1(e.target.value)</a:t>
            </a:r>
            <a:r>
              <a:rPr lang="en-US" sz="2100" spc="-100" noProof="1"/>
              <a:t>} /&gt; +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value={num2} onChange={</a:t>
            </a:r>
            <a:r>
              <a:rPr lang="en-US" sz="2100" spc="-100" noProof="1">
                <a:solidFill>
                  <a:schemeClr val="bg1"/>
                </a:solidFill>
              </a:rPr>
              <a:t>e =&gt; setNum2(e.target.value)</a:t>
            </a:r>
            <a:r>
              <a:rPr lang="en-US" sz="2100" spc="-100" noProof="1"/>
              <a:t>} /&gt;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&lt;input type='text' value={sum} readOnly='true' /&gt;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  &lt;button onClick={</a:t>
            </a:r>
            <a:r>
              <a:rPr lang="en-US" sz="2100" spc="-100" noProof="1">
                <a:solidFill>
                  <a:schemeClr val="bg1"/>
                </a:solidFill>
              </a:rPr>
              <a:t>() =&gt; setSum(</a:t>
            </a:r>
            <a:r>
              <a:rPr lang="bg-BG" sz="2100" spc="-100" noProof="1">
                <a:solidFill>
                  <a:schemeClr val="bg1"/>
                </a:solidFill>
              </a:rPr>
              <a:t/>
            </a:r>
            <a:br>
              <a:rPr lang="bg-BG" sz="2100" spc="-100" noProof="1">
                <a:solidFill>
                  <a:schemeClr val="bg1"/>
                </a:solidFill>
              </a:rPr>
            </a:br>
            <a:r>
              <a:rPr lang="bg-BG" sz="2100" spc="-100" noProof="1">
                <a:solidFill>
                  <a:schemeClr val="bg1"/>
                </a:solidFill>
              </a:rPr>
              <a:t>        </a:t>
            </a:r>
            <a:r>
              <a:rPr lang="en-US" sz="2100" spc="-100" noProof="1">
                <a:solidFill>
                  <a:schemeClr val="bg1"/>
                </a:solidFill>
              </a:rPr>
              <a:t>Number(num1) + Number(num2))</a:t>
            </a:r>
            <a:r>
              <a:rPr lang="en-US" sz="2100" spc="-100" noProof="1"/>
              <a:t>}&gt;Calc Sum&lt;/button&gt;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  &lt;/div&gt;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00" spc="-100" noProof="1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962EE-7A9E-4D51-8C2B-1BE2008D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310" y="1173189"/>
            <a:ext cx="3722134" cy="2661193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02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62875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599431"/>
            <a:ext cx="6065837" cy="1089212"/>
          </a:xfrm>
        </p:spPr>
        <p:txBody>
          <a:bodyPr/>
          <a:lstStyle/>
          <a:p>
            <a:r>
              <a:rPr lang="en-US" dirty="0"/>
              <a:t>React</a:t>
            </a:r>
          </a:p>
        </p:txBody>
      </p:sp>
      <p:pic>
        <p:nvPicPr>
          <p:cNvPr id="1026" name="Picture 2" descr="Js, logo, react, react js icon">
            <a:extLst>
              <a:ext uri="{FF2B5EF4-FFF2-40B4-BE49-F238E27FC236}">
                <a16:creationId xmlns:a16="http://schemas.microsoft.com/office/drawing/2014/main" id="{A9BD5B74-5E1B-4DB6-9D61-53FA03D3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08" y="1651479"/>
            <a:ext cx="2447430" cy="24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7FFC1-2C59-4D93-9729-67AFAA10153F}"/>
              </a:ext>
            </a:extLst>
          </p:cNvPr>
          <p:cNvSpPr/>
          <p:nvPr/>
        </p:nvSpPr>
        <p:spPr>
          <a:xfrm>
            <a:off x="5246818" y="2500780"/>
            <a:ext cx="6052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https://repl.it/@nakov/react-js-example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A7786-BB0A-4191-ADF1-584D28F6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61" y="3275657"/>
            <a:ext cx="5059586" cy="312334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32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20CA0-0082-46FE-B9BD-10C863128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Two major mobile app platforms: </a:t>
            </a: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iOS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Mobile app</a:t>
            </a:r>
            <a:r>
              <a:rPr lang="en-US" b="1" dirty="0"/>
              <a:t> </a:t>
            </a:r>
            <a:r>
              <a:rPr lang="en-US" dirty="0"/>
              <a:t>development technologies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Android</a:t>
            </a:r>
            <a:r>
              <a:rPr lang="en-US" dirty="0"/>
              <a:t>: Java / Kotlin + Android SDK + Android Studio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iOS</a:t>
            </a:r>
            <a:r>
              <a:rPr lang="en-US" dirty="0"/>
              <a:t>: Swift (or Objective-C) + iOS SDK + </a:t>
            </a:r>
            <a:r>
              <a:rPr lang="en-US" noProof="1"/>
              <a:t>Xcode</a:t>
            </a:r>
            <a:r>
              <a:rPr lang="en-US" dirty="0"/>
              <a:t> + Mac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Hybrid mobile apps</a:t>
            </a:r>
            <a:r>
              <a:rPr lang="en-US" dirty="0"/>
              <a:t>: JS + HTML5 + WebView (e.g. Cordova)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Native JS mobile apps</a:t>
            </a:r>
            <a:r>
              <a:rPr lang="en-US" dirty="0"/>
              <a:t>: JavaScript + native UI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Examples: React Native, </a:t>
            </a:r>
            <a:r>
              <a:rPr lang="en-US" noProof="1"/>
              <a:t>NativeScript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Others</a:t>
            </a:r>
            <a:r>
              <a:rPr lang="en-US" dirty="0"/>
              <a:t>: Xamarin (C#), Flutter (Dart)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752763-A871-40EE-A081-3970D210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– Technologies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3ED5FD8-06B4-47C0-99D7-E5A3A9B776ED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85F56-3608-454D-861A-1220752A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000" y="1533147"/>
            <a:ext cx="1498230" cy="14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A644C-E361-47FC-82A8-786F11CF8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81D40-720E-466C-8C6E-56B50ADA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/>
              <a:t>Native Mobile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B5137FA-2B5E-44B9-94FB-14E249B12304}"/>
              </a:ext>
            </a:extLst>
          </p:cNvPr>
          <p:cNvSpPr txBox="1">
            <a:spLocks/>
          </p:cNvSpPr>
          <p:nvPr/>
        </p:nvSpPr>
        <p:spPr>
          <a:xfrm>
            <a:off x="420970" y="1329504"/>
            <a:ext cx="11350060" cy="529642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React, { useState } from '</a:t>
            </a:r>
            <a:r>
              <a:rPr lang="en-US" sz="2000" noProof="1">
                <a:solidFill>
                  <a:schemeClr val="bg1"/>
                </a:solidFill>
              </a:rPr>
              <a:t>react</a:t>
            </a:r>
            <a:r>
              <a:rPr lang="en-US" sz="2000" noProof="1"/>
              <a:t>';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import {View, TextInput, Text, Button } from '</a:t>
            </a:r>
            <a:r>
              <a:rPr lang="en-US" sz="2000" noProof="1">
                <a:solidFill>
                  <a:schemeClr val="bg1"/>
                </a:solidFill>
              </a:rPr>
              <a:t>react-native</a:t>
            </a:r>
            <a:r>
              <a:rPr lang="en-US" sz="2000" noProof="1"/>
              <a:t>';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export default function Summator()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[num1, setNum1]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[num2, setNum2] = useState();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const [sum, setSum] = useState();</a:t>
            </a:r>
          </a:p>
          <a:p>
            <a:pPr>
              <a:spcAft>
                <a:spcPts val="0"/>
              </a:spcAft>
            </a:pPr>
            <a:r>
              <a:rPr lang="en-US" sz="2000" noProof="1"/>
              <a:t>  return (</a:t>
            </a:r>
            <a:r>
              <a:rPr lang="en-US" sz="2000" noProof="1">
                <a:solidFill>
                  <a:schemeClr val="bg1"/>
                </a:solidFill>
              </a:rPr>
              <a:t>&lt;View </a:t>
            </a:r>
            <a:r>
              <a:rPr lang="en-US" sz="2000" noProof="1"/>
              <a:t>style={{…}}</a:t>
            </a:r>
            <a:r>
              <a:rPr lang="en-US" sz="2000" noProof="1">
                <a:solidFill>
                  <a:schemeClr val="bg1"/>
                </a:solidFill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</a:t>
            </a:r>
            <a:r>
              <a:rPr lang="en-US" sz="2000" noProof="1"/>
              <a:t> style={{…}} value={num1}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setNum1(text)}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&lt;Text&gt;+&lt;/Text&gt;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value={num2}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  onChangeText={text =&gt; setNum2(text)}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  <a:r>
              <a:rPr lang="en-US" sz="2000" noProof="1"/>
              <a:t>&lt;Text&gt;=&lt;/Text&gt;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&lt;TextInput </a:t>
            </a:r>
            <a:r>
              <a:rPr lang="en-US" sz="2000" noProof="1"/>
              <a:t>style={{…}} value={sum} editable={false}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  </a:t>
            </a:r>
            <a:r>
              <a:rPr lang="en-US" sz="2000" noProof="1">
                <a:solidFill>
                  <a:schemeClr val="bg1"/>
                </a:solidFill>
              </a:rPr>
              <a:t>&lt;Button </a:t>
            </a:r>
            <a:r>
              <a:rPr lang="en-US" sz="2000" noProof="1"/>
              <a:t>title="Calc Sum" onPress={() =&gt; </a:t>
            </a:r>
            <a:br>
              <a:rPr lang="en-US" sz="2000" noProof="1"/>
            </a:br>
            <a:r>
              <a:rPr lang="en-US" sz="2000" noProof="1"/>
              <a:t>      setSum("" + (Number(num1) + Number(num2)))} </a:t>
            </a:r>
            <a:r>
              <a:rPr lang="en-US" sz="2000" noProof="1">
                <a:solidFill>
                  <a:schemeClr val="bg1"/>
                </a:solidFill>
              </a:rPr>
              <a:t>/&gt;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  </a:t>
            </a:r>
            <a:r>
              <a:rPr lang="en-US" sz="2000" noProof="1">
                <a:solidFill>
                  <a:schemeClr val="bg1"/>
                </a:solidFill>
              </a:rPr>
              <a:t>&lt;/View&gt;</a:t>
            </a:r>
            <a:r>
              <a:rPr lang="en-US" sz="20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noProof="1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66EA4-C8CD-466D-A731-173AB586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61" y="1207135"/>
            <a:ext cx="2214133" cy="43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046" y="2784229"/>
            <a:ext cx="6672421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674000"/>
            <a:ext cx="6672421" cy="1089212"/>
          </a:xfrm>
        </p:spPr>
        <p:txBody>
          <a:bodyPr/>
          <a:lstStyle/>
          <a:p>
            <a:r>
              <a:rPr lang="en-US" dirty="0"/>
              <a:t>React Native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C0F57-6DF1-4EF6-97F4-7405C2DB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703223"/>
            <a:ext cx="2214133" cy="43648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0138D-75E3-4656-83BE-56FADD1F6765}"/>
              </a:ext>
            </a:extLst>
          </p:cNvPr>
          <p:cNvSpPr/>
          <p:nvPr/>
        </p:nvSpPr>
        <p:spPr>
          <a:xfrm>
            <a:off x="4794451" y="3654000"/>
            <a:ext cx="695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https://snack.expo.io/@nakov/summator-react-native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26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Back-End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 technologies</a:t>
            </a:r>
            <a:r>
              <a:rPr lang="en-US" b="1" dirty="0"/>
              <a:t> </a:t>
            </a:r>
            <a:r>
              <a:rPr lang="en-US" dirty="0"/>
              <a:t>are about server-side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management </a:t>
            </a:r>
            <a:r>
              <a:rPr lang="en-US" dirty="0"/>
              <a:t>technologies and </a:t>
            </a:r>
            <a:r>
              <a:rPr lang="en-US" b="1" dirty="0">
                <a:solidFill>
                  <a:schemeClr val="bg1"/>
                </a:solidFill>
              </a:rPr>
              <a:t>ORM frameworks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Backend </a:t>
            </a:r>
            <a:r>
              <a:rPr lang="en-US" b="1" dirty="0">
                <a:solidFill>
                  <a:schemeClr val="bg1"/>
                </a:solidFill>
              </a:rPr>
              <a:t>Web frameworks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MVC</a:t>
            </a:r>
            <a:r>
              <a:rPr lang="en-US" dirty="0"/>
              <a:t> frameworks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REST API </a:t>
            </a:r>
            <a:r>
              <a:rPr lang="en-US" dirty="0"/>
              <a:t>frameworks, </a:t>
            </a:r>
            <a:r>
              <a:rPr lang="en-US" b="1" dirty="0">
                <a:solidFill>
                  <a:schemeClr val="bg1"/>
                </a:solidFill>
              </a:rPr>
              <a:t>reactive</a:t>
            </a:r>
            <a:r>
              <a:rPr lang="en-US" dirty="0"/>
              <a:t> APIs, other services and APIs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Microservices</a:t>
            </a:r>
            <a:r>
              <a:rPr lang="bg-BG" dirty="0"/>
              <a:t>,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cloud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r>
              <a:rPr lang="en-US" dirty="0"/>
              <a:t> work on the server-side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They deal with the business </a:t>
            </a:r>
            <a:r>
              <a:rPr lang="en-US" dirty="0" smtClean="0"/>
              <a:t>logic,</a:t>
            </a:r>
            <a:r>
              <a:rPr lang="bg-BG" dirty="0" smtClean="0"/>
              <a:t> </a:t>
            </a:r>
            <a:br>
              <a:rPr lang="bg-BG" dirty="0" smtClean="0"/>
            </a:br>
            <a:r>
              <a:rPr lang="en-US" dirty="0" smtClean="0"/>
              <a:t>data </a:t>
            </a:r>
            <a:r>
              <a:rPr lang="en-US" dirty="0"/>
              <a:t>processing, data storage,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B0124-80A9-40D2-927C-CCD6B88A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120" y="1771077"/>
            <a:ext cx="1309091" cy="1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91559-DE7B-4178-B6C6-B6716A10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1CAF-69CC-4F31-B668-E4884283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hold and manage data in the back-end systems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Relational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databases</a:t>
            </a:r>
            <a:r>
              <a:rPr lang="en-US" dirty="0"/>
              <a:t> (RDBMS)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Hold data in </a:t>
            </a:r>
            <a:r>
              <a:rPr lang="en-US" b="1" dirty="0">
                <a:solidFill>
                  <a:schemeClr val="bg1"/>
                </a:solidFill>
              </a:rPr>
              <a:t>tables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relationships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 the </a:t>
            </a:r>
            <a:r>
              <a:rPr lang="en-US" b="1" dirty="0">
                <a:solidFill>
                  <a:schemeClr val="bg1"/>
                </a:solidFill>
              </a:rPr>
              <a:t>SQL</a:t>
            </a:r>
            <a:r>
              <a:rPr lang="en-US" dirty="0"/>
              <a:t> language to query / modify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MySQL, PostgreSQL, Web SQL in HTML5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NoSQL databases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 collections of documents or key-value pairs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MongoDB, </a:t>
            </a:r>
            <a:r>
              <a:rPr lang="en-US" dirty="0" err="1"/>
              <a:t>IndexedDB</a:t>
            </a:r>
            <a:r>
              <a:rPr lang="en-US" dirty="0"/>
              <a:t> in HTML5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84298-C4A6-45F5-99C7-F6F8F8CF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E4FE2-5143-440B-B73C-158732D5C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0" y="2294903"/>
            <a:ext cx="1665605" cy="1665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9D910-776B-4901-A775-E075AB5A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08" y="4599459"/>
            <a:ext cx="1806789" cy="180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673" y="1448104"/>
            <a:ext cx="9049234" cy="5207396"/>
          </a:xfrm>
        </p:spPr>
        <p:txBody>
          <a:bodyPr/>
          <a:lstStyle/>
          <a:p>
            <a:pPr marL="442912" lvl="1" indent="0">
              <a:lnSpc>
                <a:spcPct val="110000"/>
              </a:lnSpc>
              <a:buNone/>
            </a:pPr>
            <a:r>
              <a:rPr lang="en-US" sz="3600" dirty="0"/>
              <a:t>4. Software Engineering Concepts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Development Lifecycle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Software Quality Assurance (QA)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Unit Testing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Source Control Systems</a:t>
            </a:r>
          </a:p>
          <a:p>
            <a:pPr lvl="2">
              <a:lnSpc>
                <a:spcPct val="110000"/>
              </a:lnSpc>
            </a:pPr>
            <a:r>
              <a:rPr lang="en-US" sz="3400" dirty="0"/>
              <a:t>Project Trackers and Kanban Boards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9741A9A-803E-418A-8151-0FD6AB13C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37A4AA-DE25-417D-911B-8A6C2933A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854B9C-F90B-4B8B-BDFF-5246E7ACD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SQL </a:t>
            </a:r>
            <a:r>
              <a:rPr lang="en-US" dirty="0"/>
              <a:t>is a relational database, embedded the Web browsers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It is fully functional </a:t>
            </a:r>
            <a:r>
              <a:rPr lang="en-US" b="1" dirty="0">
                <a:solidFill>
                  <a:schemeClr val="bg1"/>
                </a:solidFill>
              </a:rPr>
              <a:t>RDBMS system</a:t>
            </a:r>
            <a:r>
              <a:rPr lang="en-US" dirty="0"/>
              <a:t>, runs at the </a:t>
            </a:r>
            <a:r>
              <a:rPr lang="en-US" b="1" dirty="0">
                <a:solidFill>
                  <a:schemeClr val="bg1"/>
                </a:solidFill>
              </a:rPr>
              <a:t>client-side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1D658-EC85-4642-82F7-BA460808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SQL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4920-1503-498A-B58E-66012E4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2661049"/>
            <a:ext cx="11083636" cy="3840101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35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1861288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40338" y="820426"/>
            <a:ext cx="6065837" cy="1089212"/>
          </a:xfrm>
        </p:spPr>
        <p:txBody>
          <a:bodyPr/>
          <a:lstStyle/>
          <a:p>
            <a:r>
              <a:rPr lang="en-US" dirty="0"/>
              <a:t>Web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F3955-51A1-45B7-AC6C-CD4510F6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76" y="1877402"/>
            <a:ext cx="2068418" cy="2065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DB26A-8E24-47CE-A3C3-C46B6219C20B}"/>
              </a:ext>
            </a:extLst>
          </p:cNvPr>
          <p:cNvSpPr/>
          <p:nvPr/>
        </p:nvSpPr>
        <p:spPr>
          <a:xfrm>
            <a:off x="6115807" y="2680780"/>
            <a:ext cx="4314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5"/>
              </a:rPr>
              <a:t>https://w3schools.com/sql/</a:t>
            </a:r>
            <a:r>
              <a:rPr lang="en-US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EFE5F-8E2B-401E-9B78-3BE3E5E0C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414" y="3610203"/>
            <a:ext cx="6620558" cy="2293797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8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E740E-3D1B-4C9F-8495-A004E2A6A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5380-2FC8-44E4-963E-12DFC1C476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ORM frameworks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(object-relational mapping) allow persisting objects in relational database (by mapping classes to tables)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E.g. store JS objects in MySQL database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Popular ORM frameworks: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Entity Framework</a:t>
            </a:r>
            <a:r>
              <a:rPr lang="en-US" b="1" dirty="0"/>
              <a:t> </a:t>
            </a:r>
            <a:r>
              <a:rPr lang="en-US" dirty="0"/>
              <a:t>(C#)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>
                <a:solidFill>
                  <a:schemeClr val="bg1"/>
                </a:solidFill>
              </a:rPr>
              <a:t>Hibernate</a:t>
            </a:r>
            <a:r>
              <a:rPr lang="en-US" dirty="0"/>
              <a:t> (Java)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Sequelize</a:t>
            </a:r>
            <a:r>
              <a:rPr lang="en-US" dirty="0"/>
              <a:t> (JavaScript)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b="1" dirty="0" err="1">
                <a:solidFill>
                  <a:schemeClr val="bg1"/>
                </a:solidFill>
              </a:rPr>
              <a:t>SQLAlchemy</a:t>
            </a:r>
            <a:r>
              <a:rPr lang="en-US" dirty="0"/>
              <a:t> (Python)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B86C5-A33C-4BB3-8BDF-9308EF9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</a:t>
            </a:r>
          </a:p>
        </p:txBody>
      </p:sp>
      <p:pic>
        <p:nvPicPr>
          <p:cNvPr id="3074" name="Picture 2" descr="Introducing ORM, O/RM, and O/R mapping - Learning Spring ...">
            <a:extLst>
              <a:ext uri="{FF2B5EF4-FFF2-40B4-BE49-F238E27FC236}">
                <a16:creationId xmlns:a16="http://schemas.microsoft.com/office/drawing/2014/main" id="{C9147640-C781-47FD-B8A0-B559774E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300" y="3155559"/>
            <a:ext cx="6100681" cy="243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Example – </a:t>
            </a:r>
            <a:r>
              <a:rPr lang="en-US" dirty="0" err="1"/>
              <a:t>JayData</a:t>
            </a:r>
            <a:r>
              <a:rPr lang="en-US" dirty="0"/>
              <a:t> ORM for Web SQL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511175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 src="</a:t>
            </a:r>
            <a:r>
              <a:rPr lang="en-US" sz="2200" noProof="1">
                <a:latin typeface="+mn-lt"/>
              </a:rPr>
              <a:t>https://unpkg.com/jaydata@1.5.10/public/</a:t>
            </a:r>
            <a:r>
              <a:rPr lang="en-US" sz="2200" noProof="1">
                <a:solidFill>
                  <a:schemeClr val="bg1"/>
                </a:solidFill>
                <a:latin typeface="+mn-lt"/>
              </a:rPr>
              <a:t>jaydata.js</a:t>
            </a:r>
            <a:r>
              <a:rPr lang="en-US" sz="2200" noProof="1"/>
              <a:t>"&gt;&lt;/script&gt;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 = $data.Entity.extend("Task",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Id</a:t>
            </a:r>
            <a:r>
              <a:rPr lang="en-US" sz="2200" noProof="1"/>
              <a:t>: { type: "int", key: true, computed: true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</a:t>
            </a:r>
            <a:r>
              <a:rPr lang="en-US" sz="2200" noProof="1"/>
              <a:t>: { type: String, required: true, maxLength: 200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DueDate</a:t>
            </a:r>
            <a:r>
              <a:rPr lang="en-US" sz="2200" noProof="1"/>
              <a:t>: { type: Date },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Completed</a:t>
            </a:r>
            <a:r>
              <a:rPr lang="en-US" sz="2200" noProof="1"/>
              <a:t>: { type: Boolean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</a:t>
            </a:r>
            <a:r>
              <a:rPr lang="en-US" sz="2200" noProof="1">
                <a:solidFill>
                  <a:schemeClr val="bg1"/>
                </a:solidFill>
              </a:rPr>
              <a:t>TodoDatabase</a:t>
            </a:r>
            <a:r>
              <a:rPr lang="en-US" sz="2200" noProof="1"/>
              <a:t> = $data.EntityContext.extend("TodoDatabase",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Tasks</a:t>
            </a:r>
            <a:r>
              <a:rPr lang="en-US" sz="2200" noProof="1"/>
              <a:t>: { type: $data.EntitySet, elementType: "Task"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Aft>
                <a:spcPts val="0"/>
              </a:spcAft>
            </a:pPr>
            <a:r>
              <a:rPr lang="en-US" sz="2200" noProof="1"/>
              <a:t>  let todoDB = new TodoDatabase({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provider: '</a:t>
            </a:r>
            <a:r>
              <a:rPr lang="en-US" sz="2200" noProof="1">
                <a:solidFill>
                  <a:schemeClr val="bg1"/>
                </a:solidFill>
              </a:rPr>
              <a:t>webSql</a:t>
            </a:r>
            <a:r>
              <a:rPr lang="en-US" sz="2200" noProof="1"/>
              <a:t>', databaseName: '</a:t>
            </a:r>
            <a:r>
              <a:rPr lang="en-US" sz="2200" noProof="1">
                <a:solidFill>
                  <a:schemeClr val="bg1"/>
                </a:solidFill>
              </a:rPr>
              <a:t>TodoDB</a:t>
            </a:r>
            <a:r>
              <a:rPr lang="en-US" sz="2200" noProof="1"/>
              <a:t>'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8955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6B1A0-BBA2-47E1-BF62-43F7D07C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1D171A-5595-48BA-95A6-73C16BD6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865594" cy="882654"/>
          </a:xfrm>
        </p:spPr>
        <p:txBody>
          <a:bodyPr>
            <a:normAutofit/>
          </a:bodyPr>
          <a:lstStyle/>
          <a:p>
            <a:r>
              <a:rPr lang="en-US" sz="3900" dirty="0"/>
              <a:t>ORM Example – </a:t>
            </a:r>
            <a:r>
              <a:rPr lang="en-US" sz="3900" dirty="0" err="1"/>
              <a:t>JayData</a:t>
            </a:r>
            <a:r>
              <a:rPr lang="en-US" sz="3900" dirty="0"/>
              <a:t> ORM for Web SQL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761EF4-14E8-4315-87BF-CB6B66F1F2B8}"/>
              </a:ext>
            </a:extLst>
          </p:cNvPr>
          <p:cNvSpPr txBox="1">
            <a:spLocks/>
          </p:cNvSpPr>
          <p:nvPr/>
        </p:nvSpPr>
        <p:spPr>
          <a:xfrm>
            <a:off x="434608" y="1371948"/>
            <a:ext cx="11318422" cy="477320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todoDB.onReady(async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Create a new task in the table 'Tasks'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newTask = </a:t>
            </a:r>
            <a:r>
              <a:rPr lang="en-US" sz="2200" noProof="1">
                <a:solidFill>
                  <a:schemeClr val="bg1"/>
                </a:solidFill>
              </a:rPr>
              <a:t>todoDB.Tasks.add</a:t>
            </a:r>
            <a:r>
              <a:rPr lang="en-US" sz="22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  { Task: 'Learn JS @ ' + new Date().toUTCString()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await todoDB.</a:t>
            </a:r>
            <a:r>
              <a:rPr lang="en-US" sz="2200" noProof="1">
                <a:solidFill>
                  <a:schemeClr val="bg1"/>
                </a:solidFill>
              </a:rPr>
              <a:t>saveChanges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document.write("Created task #" + newTask.Id);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accent2">
                    <a:lumMod val="75000"/>
                  </a:schemeClr>
                </a:solidFill>
              </a:rPr>
              <a:t>// List all tasks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let tasks = await </a:t>
            </a:r>
            <a:r>
              <a:rPr lang="en-US" sz="2200" noProof="1">
                <a:solidFill>
                  <a:schemeClr val="bg1"/>
                </a:solidFill>
              </a:rPr>
              <a:t>todoDB.Tasks.toArray</a:t>
            </a:r>
            <a:r>
              <a:rPr lang="en-US" sz="2200" noProof="1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tasks.forEach(task =&gt; document.write(</a:t>
            </a:r>
            <a:r>
              <a:rPr lang="bg-BG" sz="2200" noProof="1"/>
              <a:t/>
            </a:r>
            <a:br>
              <a:rPr lang="bg-BG" sz="2200" noProof="1"/>
            </a:br>
            <a:r>
              <a:rPr lang="bg-BG" sz="2200" noProof="1"/>
              <a:t>      </a:t>
            </a:r>
            <a:r>
              <a:rPr lang="en-US" sz="2200" noProof="1"/>
              <a:t>`&lt;div&gt;${task.Id} | ${task.Task}&lt;/div&gt;`)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&lt;/script&gt;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41200-E121-4A4A-8D0E-4D8A7CF8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00" y="5109504"/>
            <a:ext cx="4541707" cy="15343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92601-6C9C-4C30-9DB7-E938C8FE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77" y="3772659"/>
            <a:ext cx="4189421" cy="186134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93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62049" y="310776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262049" y="1348251"/>
            <a:ext cx="6065837" cy="1754187"/>
          </a:xfrm>
        </p:spPr>
        <p:txBody>
          <a:bodyPr/>
          <a:lstStyle/>
          <a:p>
            <a:r>
              <a:rPr lang="en-US" noProof="1"/>
              <a:t>JayData</a:t>
            </a:r>
            <a:r>
              <a:rPr lang="en-US" dirty="0"/>
              <a:t> ORM</a:t>
            </a:r>
            <a:br>
              <a:rPr lang="en-US" dirty="0"/>
            </a:br>
            <a:r>
              <a:rPr lang="en-US" dirty="0"/>
              <a:t>for Web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0C37-B7AD-4F78-89C6-C4C50009892C}"/>
              </a:ext>
            </a:extLst>
          </p:cNvPr>
          <p:cNvSpPr/>
          <p:nvPr/>
        </p:nvSpPr>
        <p:spPr>
          <a:xfrm>
            <a:off x="4926000" y="3895780"/>
            <a:ext cx="673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https://repl.it/@nakov/jaydata-orm-example</a:t>
            </a:r>
            <a:endParaRPr lang="en-US" sz="2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934588-44D9-411B-89B8-EBDB7F2E4AA7}"/>
              </a:ext>
            </a:extLst>
          </p:cNvPr>
          <p:cNvGrpSpPr/>
          <p:nvPr/>
        </p:nvGrpSpPr>
        <p:grpSpPr>
          <a:xfrm>
            <a:off x="1236000" y="1744711"/>
            <a:ext cx="2822426" cy="1975460"/>
            <a:chOff x="1236000" y="1744711"/>
            <a:chExt cx="2822426" cy="1975460"/>
          </a:xfrm>
        </p:grpSpPr>
        <p:pic>
          <p:nvPicPr>
            <p:cNvPr id="19" name="Picture 2" descr="Database Icon | Small &amp; Flat Iconset | paomedia">
              <a:extLst>
                <a:ext uri="{FF2B5EF4-FFF2-40B4-BE49-F238E27FC236}">
                  <a16:creationId xmlns:a16="http://schemas.microsoft.com/office/drawing/2014/main" id="{D58E7248-9B5B-4088-898B-5B3B28C2A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55" y="2430915"/>
              <a:ext cx="1233471" cy="123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E2550C-6ABD-4BB2-BB03-1B3CFF66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36000" y="2383793"/>
              <a:ext cx="1336380" cy="13363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1FBB-0DC4-4CFC-931A-F6ABD3CC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564837">
              <a:off x="2148858" y="1720325"/>
              <a:ext cx="908383" cy="957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9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811B-DDB2-4D8B-97CF-6B866D61C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CCCC41-1538-4DE9-B931-9DADB8F9E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473544" cy="119787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Model-View-Controller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(MVC) 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E969C-8A6E-4D91-8B4C-556A643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Model-View-Controller (MVC)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61E6A-AD76-47E4-886F-3E7CB06A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6122"/>
            <a:ext cx="6292778" cy="39720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A191B7-FB05-4081-91C7-91D11D1622CD}"/>
              </a:ext>
            </a:extLst>
          </p:cNvPr>
          <p:cNvSpPr txBox="1">
            <a:spLocks/>
          </p:cNvSpPr>
          <p:nvPr/>
        </p:nvSpPr>
        <p:spPr>
          <a:xfrm>
            <a:off x="6951000" y="1196125"/>
            <a:ext cx="4951210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Handles user actions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Updates the 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Renders the view (UI)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Holds app data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Displays the UI, based on the model data</a:t>
            </a:r>
          </a:p>
        </p:txBody>
      </p:sp>
    </p:spTree>
    <p:extLst>
      <p:ext uri="{BB962C8B-B14F-4D97-AF65-F5344CB8AC3E}">
        <p14:creationId xmlns:p14="http://schemas.microsoft.com/office/powerpoint/2010/main" val="1061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F3DA0-6CD5-4D49-8535-94CCF60A2E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7E152-8792-459F-BE78-7776EEAFD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MVC frameworks </a:t>
            </a:r>
            <a:r>
              <a:rPr lang="en-US" dirty="0"/>
              <a:t>are used build Web applications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Controllers</a:t>
            </a:r>
            <a:r>
              <a:rPr lang="en-US" b="1" dirty="0"/>
              <a:t> </a:t>
            </a:r>
            <a:r>
              <a:rPr lang="en-US" dirty="0"/>
              <a:t>handle HTTP GET / POST and render a view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Views</a:t>
            </a:r>
            <a:r>
              <a:rPr lang="en-US" b="1" dirty="0"/>
              <a:t> </a:t>
            </a:r>
            <a:r>
              <a:rPr lang="en-US" dirty="0"/>
              <a:t>display HTML + CSS, based on the models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Models</a:t>
            </a:r>
            <a:r>
              <a:rPr lang="en-US" dirty="0"/>
              <a:t> hold app data for views, prepared by controllers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 smtClean="0"/>
              <a:t>Examples of Web MVC frameworks:</a:t>
            </a:r>
          </a:p>
          <a:p>
            <a:pPr lvl="1">
              <a:buClr>
                <a:schemeClr val="tx1"/>
              </a:buClr>
            </a:pPr>
            <a:r>
              <a:rPr lang="en-US" dirty="0" smtClean="0"/>
              <a:t>ASP.NET MVC (C#), Spring MVC (Java),</a:t>
            </a:r>
            <a:r>
              <a:rPr lang="bg-BG" dirty="0" smtClean="0"/>
              <a:t> </a:t>
            </a:r>
            <a:r>
              <a:rPr lang="en-US" dirty="0" smtClean="0"/>
              <a:t>Express (JS), Django (Python), </a:t>
            </a:r>
            <a:r>
              <a:rPr lang="en-US" dirty="0" err="1" smtClean="0"/>
              <a:t>Laravel</a:t>
            </a:r>
            <a:r>
              <a:rPr lang="en-US" dirty="0" smtClean="0"/>
              <a:t> (PHP), Ruby on Rails (Ruby), Revel (Go), …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EA21C-A359-46BA-8762-63EF1F1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 Frameworks</a:t>
            </a:r>
          </a:p>
        </p:txBody>
      </p:sp>
    </p:spTree>
    <p:extLst>
      <p:ext uri="{BB962C8B-B14F-4D97-AF65-F5344CB8AC3E}">
        <p14:creationId xmlns:p14="http://schemas.microsoft.com/office/powerpoint/2010/main" val="10299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171000" y="1371948"/>
            <a:ext cx="8714496" cy="4619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express = require('</a:t>
            </a:r>
            <a:r>
              <a:rPr lang="en-US" sz="2600" noProof="1">
                <a:solidFill>
                  <a:schemeClr val="bg1"/>
                </a:solidFill>
              </a:rPr>
              <a:t>express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app = express();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app.set('view engine', '</a:t>
            </a:r>
            <a:r>
              <a:rPr lang="en-US" sz="2600" noProof="1">
                <a:solidFill>
                  <a:schemeClr val="bg1"/>
                </a:solidFill>
              </a:rPr>
              <a:t>pug</a:t>
            </a:r>
            <a:r>
              <a:rPr lang="en-US" sz="2600" noProof="1"/>
              <a:t>');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app.use(require('</a:t>
            </a:r>
            <a:r>
              <a:rPr lang="en-US" sz="2600" noProof="1">
                <a:solidFill>
                  <a:schemeClr val="bg1"/>
                </a:solidFill>
              </a:rPr>
              <a:t>body-parser</a:t>
            </a:r>
            <a:r>
              <a:rPr lang="en-US" sz="2600" noProof="1"/>
              <a:t>')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.urlencoded({extended:true}));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const </a:t>
            </a:r>
            <a:r>
              <a:rPr lang="en-US" sz="2600" noProof="1">
                <a:solidFill>
                  <a:schemeClr val="bg1"/>
                </a:solidFill>
              </a:rPr>
              <a:t>studentsController</a:t>
            </a:r>
            <a:r>
              <a:rPr lang="en-US" sz="2600" noProof="1"/>
              <a:t> 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require("./controllers/students");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studentsController.setup(app);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6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app.listen(8080);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10101000" y="1371948"/>
            <a:ext cx="1784496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4EB8A-2A90-493E-9E4D-A016B7E8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4" y="1371949"/>
            <a:ext cx="2621117" cy="4619314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51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Controllers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7882079-9E7E-4B75-A2B2-A74A501886A9}"/>
              </a:ext>
            </a:extLst>
          </p:cNvPr>
          <p:cNvSpPr txBox="1">
            <a:spLocks/>
          </p:cNvSpPr>
          <p:nvPr/>
        </p:nvSpPr>
        <p:spPr>
          <a:xfrm>
            <a:off x="306504" y="1374504"/>
            <a:ext cx="6284496" cy="488092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let </a:t>
            </a:r>
            <a:r>
              <a:rPr lang="en-US" sz="2400" noProof="1">
                <a:solidFill>
                  <a:schemeClr val="bg1"/>
                </a:solidFill>
              </a:rPr>
              <a:t>studentsModel</a:t>
            </a:r>
            <a:r>
              <a:rPr lang="en-US" sz="2400" noProof="1"/>
              <a:t> =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require("../models/students");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noProof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function setup(app) {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noProof="1"/>
              <a:t>  app.get('</a:t>
            </a:r>
            <a:r>
              <a:rPr lang="en-US" sz="2400" noProof="1">
                <a:solidFill>
                  <a:schemeClr val="bg1"/>
                </a:solidFill>
              </a:rPr>
              <a:t>/</a:t>
            </a:r>
            <a:r>
              <a:rPr lang="en-US" sz="2400" noProof="1"/>
              <a:t>',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"MVC Example",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msg: "Students Registry",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('</a:t>
            </a:r>
            <a:r>
              <a:rPr lang="en-US" sz="2400" noProof="1">
                <a:solidFill>
                  <a:schemeClr val="bg1"/>
                </a:solidFill>
              </a:rPr>
              <a:t>home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});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83076-9CCA-4980-BFE4-DF25F8FC6D00}"/>
              </a:ext>
            </a:extLst>
          </p:cNvPr>
          <p:cNvSpPr txBox="1">
            <a:spLocks/>
          </p:cNvSpPr>
          <p:nvPr/>
        </p:nvSpPr>
        <p:spPr>
          <a:xfrm>
            <a:off x="6591000" y="1374504"/>
            <a:ext cx="5294496" cy="60016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noProof="1"/>
              <a:t>students-controller.js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0F8170E-D303-404B-AC69-88AA1F0F7EFC}"/>
              </a:ext>
            </a:extLst>
          </p:cNvPr>
          <p:cNvSpPr txBox="1">
            <a:spLocks/>
          </p:cNvSpPr>
          <p:nvPr/>
        </p:nvSpPr>
        <p:spPr>
          <a:xfrm>
            <a:off x="6591000" y="1974668"/>
            <a:ext cx="5294496" cy="42807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app.get("</a:t>
            </a:r>
            <a:r>
              <a:rPr lang="en-US" sz="2400" noProof="1">
                <a:solidFill>
                  <a:schemeClr val="bg1"/>
                </a:solidFill>
              </a:rPr>
              <a:t>/students</a:t>
            </a:r>
            <a:r>
              <a:rPr lang="en-US" sz="2400" noProof="1"/>
              <a:t>",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function(req, res)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let </a:t>
            </a:r>
            <a:r>
              <a:rPr lang="en-US" sz="2400" noProof="1">
                <a:solidFill>
                  <a:schemeClr val="bg1"/>
                </a:solidFill>
              </a:rPr>
              <a:t>model</a:t>
            </a:r>
            <a:r>
              <a:rPr lang="en-US" sz="2400" noProof="1"/>
              <a:t> = {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title: "Students",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students: studentsModel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};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res.</a:t>
            </a:r>
            <a:r>
              <a:rPr lang="en-US" sz="2400" noProof="1">
                <a:solidFill>
                  <a:schemeClr val="bg1"/>
                </a:solidFill>
              </a:rPr>
              <a:t>render</a:t>
            </a:r>
            <a:r>
              <a:rPr lang="en-US" sz="2400" noProof="1"/>
              <a:t>(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'</a:t>
            </a:r>
            <a:r>
              <a:rPr lang="en-US" sz="2400" noProof="1">
                <a:solidFill>
                  <a:schemeClr val="bg1"/>
                </a:solidFill>
                <a:latin typeface="+mn-lt"/>
              </a:rPr>
              <a:t>students</a:t>
            </a:r>
            <a:r>
              <a:rPr lang="en-US" sz="2400" noProof="1"/>
              <a:t>', model);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…</a:t>
            </a: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5DFB348B-EDEE-4570-B0E8-1BD64B9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000" y="5771972"/>
            <a:ext cx="3358340" cy="862769"/>
          </a:xfrm>
          <a:prstGeom prst="wedgeRoundRectCallout">
            <a:avLst>
              <a:gd name="adj1" fmla="val -64185"/>
              <a:gd name="adj2" fmla="val -47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views/home.pug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03040995-916C-43E2-B408-651202036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830" y="5274000"/>
            <a:ext cx="3358340" cy="862769"/>
          </a:xfrm>
          <a:prstGeom prst="wedgeRoundRectCallout">
            <a:avLst>
              <a:gd name="adj1" fmla="val -22904"/>
              <a:gd name="adj2" fmla="val -7939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Render the UI template </a:t>
            </a:r>
            <a:r>
              <a:rPr lang="en-US" sz="2400" b="1" noProof="1">
                <a:solidFill>
                  <a:schemeClr val="bg1"/>
                </a:solidFill>
              </a:rPr>
              <a:t>views/students.pug</a:t>
            </a:r>
          </a:p>
        </p:txBody>
      </p:sp>
    </p:spTree>
    <p:extLst>
      <p:ext uri="{BB962C8B-B14F-4D97-AF65-F5344CB8AC3E}">
        <p14:creationId xmlns:p14="http://schemas.microsoft.com/office/powerpoint/2010/main" val="20545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1C04D160-6F01-4D39-B186-002A534E2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68538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ABA79-AC57-4DF0-B37B-3C827768896C}"/>
              </a:ext>
            </a:extLst>
          </p:cNvPr>
          <p:cNvGrpSpPr/>
          <p:nvPr/>
        </p:nvGrpSpPr>
        <p:grpSpPr>
          <a:xfrm>
            <a:off x="381000" y="1378664"/>
            <a:ext cx="11430000" cy="1418438"/>
            <a:chOff x="306504" y="1378664"/>
            <a:chExt cx="11578992" cy="141843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141843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const fs = require('fs');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module.exports = JSON.parse(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fs.readFileSync('./models/</a:t>
              </a:r>
              <a:r>
                <a:rPr lang="en-US" sz="2600" noProof="1">
                  <a:solidFill>
                    <a:schemeClr val="bg1"/>
                  </a:solidFill>
                </a:rPr>
                <a:t>students.json</a:t>
              </a:r>
              <a:r>
                <a:rPr lang="en-US" sz="2600" noProof="1"/>
                <a:t>'));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661000" y="1378664"/>
              <a:ext cx="3224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students-model.js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138B1-F857-40C4-A080-5C92AC90A1DE}"/>
              </a:ext>
            </a:extLst>
          </p:cNvPr>
          <p:cNvGrpSpPr/>
          <p:nvPr/>
        </p:nvGrpSpPr>
        <p:grpSpPr>
          <a:xfrm>
            <a:off x="381000" y="3114000"/>
            <a:ext cx="11430000" cy="2218657"/>
            <a:chOff x="306504" y="3114000"/>
            <a:chExt cx="11578992" cy="2218657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17670124-1DE6-4264-891B-08A8FF15612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114000"/>
              <a:ext cx="11578992" cy="221865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[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"Marry", "email": "marry@gmail.com"},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"Steve" , "email": "steve@yahoo.com"},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  {"name": "Teddy" , "email": "teddy@mail.ru"}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 noProof="1"/>
                <a:t>]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73603C4C-4F0F-42A6-AB64-F1C724508443}"/>
                </a:ext>
              </a:extLst>
            </p:cNvPr>
            <p:cNvSpPr txBox="1">
              <a:spLocks/>
            </p:cNvSpPr>
            <p:nvPr/>
          </p:nvSpPr>
          <p:spPr>
            <a:xfrm>
              <a:off x="9156000" y="3114000"/>
              <a:ext cx="272949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A756-57EB-4EBD-972D-3D0D92628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B8128-86E9-43DE-8F3C-2DEEFD6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Web App – Example: Views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03EA0-EFB9-4FF7-A313-16A51B27C6B9}"/>
              </a:ext>
            </a:extLst>
          </p:cNvPr>
          <p:cNvGrpSpPr/>
          <p:nvPr/>
        </p:nvGrpSpPr>
        <p:grpSpPr>
          <a:xfrm>
            <a:off x="379978" y="1378664"/>
            <a:ext cx="11432044" cy="2141713"/>
            <a:chOff x="306504" y="1378664"/>
            <a:chExt cx="11578992" cy="2141713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7882079-9E7E-4B75-A2B2-A74A501886A9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1378664"/>
              <a:ext cx="11578992" cy="214171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include </a:t>
              </a:r>
              <a:r>
                <a:rPr lang="en-US" sz="2500" noProof="1">
                  <a:solidFill>
                    <a:schemeClr val="bg1"/>
                  </a:solidFill>
                </a:rPr>
                <a:t>header.pug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h1 Registered 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ul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each s in </a:t>
              </a:r>
              <a:r>
                <a:rPr lang="en-US" sz="2500" noProof="1">
                  <a:solidFill>
                    <a:schemeClr val="bg1"/>
                  </a:solidFill>
                </a:rPr>
                <a:t>students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li </a:t>
              </a:r>
              <a:r>
                <a:rPr lang="en-US" sz="2500" noProof="1">
                  <a:solidFill>
                    <a:schemeClr val="bg1"/>
                  </a:solidFill>
                </a:rPr>
                <a:t>#{s.name}</a:t>
              </a:r>
              <a:r>
                <a:rPr lang="en-US" sz="2500" noProof="1"/>
                <a:t> (</a:t>
              </a:r>
              <a:r>
                <a:rPr lang="en-US" sz="2500" noProof="1">
                  <a:solidFill>
                    <a:schemeClr val="bg1"/>
                  </a:solidFill>
                </a:rPr>
                <a:t>#{s.email}</a:t>
              </a:r>
              <a:r>
                <a:rPr lang="en-US" sz="2500" noProof="1"/>
                <a:t>)</a:t>
              </a:r>
            </a:p>
          </p:txBody>
        </p: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16683076-9CCA-4980-BFE4-DF25F8FC6D00}"/>
                </a:ext>
              </a:extLst>
            </p:cNvPr>
            <p:cNvSpPr txBox="1">
              <a:spLocks/>
            </p:cNvSpPr>
            <p:nvPr/>
          </p:nvSpPr>
          <p:spPr>
            <a:xfrm>
              <a:off x="8425060" y="1378664"/>
              <a:ext cx="3460436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students.pug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569EBB-B64E-4967-AFE7-401E1A19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66" y="2056089"/>
            <a:ext cx="3318200" cy="135436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7E269-5D48-443C-8ED5-40E34AEEF21F}"/>
              </a:ext>
            </a:extLst>
          </p:cNvPr>
          <p:cNvGrpSpPr/>
          <p:nvPr/>
        </p:nvGrpSpPr>
        <p:grpSpPr>
          <a:xfrm>
            <a:off x="360314" y="3791182"/>
            <a:ext cx="11432044" cy="2911154"/>
            <a:chOff x="306504" y="3791182"/>
            <a:chExt cx="11578992" cy="2911154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5ED5272B-4F7D-447D-8104-F818B18064E3}"/>
                </a:ext>
              </a:extLst>
            </p:cNvPr>
            <p:cNvSpPr txBox="1">
              <a:spLocks/>
            </p:cNvSpPr>
            <p:nvPr/>
          </p:nvSpPr>
          <p:spPr>
            <a:xfrm>
              <a:off x="306504" y="3791182"/>
              <a:ext cx="11578992" cy="291115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html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head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title=</a:t>
              </a:r>
              <a:r>
                <a:rPr lang="en-US" sz="2500" noProof="1">
                  <a:solidFill>
                    <a:schemeClr val="bg1"/>
                  </a:solidFill>
                </a:rPr>
                <a:t>title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body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a(href='/') Home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span  | 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500" noProof="1"/>
                <a:t>    a(href='/students') View Students</a:t>
              </a:r>
            </a:p>
          </p:txBody>
        </p:sp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486E9AEF-1F7C-4874-8B27-32BEB6C69B67}"/>
                </a:ext>
              </a:extLst>
            </p:cNvPr>
            <p:cNvSpPr txBox="1">
              <a:spLocks/>
            </p:cNvSpPr>
            <p:nvPr/>
          </p:nvSpPr>
          <p:spPr>
            <a:xfrm>
              <a:off x="8444977" y="3791182"/>
              <a:ext cx="3440519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accent5"/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indent="0" defTabSz="1218804" latinLnBrk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  <a:defRPr sz="2399" b="1">
                  <a:effectLst/>
                  <a:latin typeface="Consolas" pitchFamily="49" charset="0"/>
                  <a:cs typeface="Consolas" pitchFamily="49" charset="0"/>
                </a:defRPr>
              </a:lvl1pPr>
              <a:lvl2pPr marL="990278" indent="-380876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199"/>
              </a:lvl2pPr>
              <a:lvl3pPr marL="1523505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999"/>
              </a:lvl3pPr>
              <a:lvl4pPr marL="2132907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9"/>
              </a:lvl4pPr>
              <a:lvl5pPr marL="2742308" indent="-304701" defTabSz="1218804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9"/>
              </a:lvl5pPr>
              <a:lvl6pPr marL="3351710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6pPr>
              <a:lvl7pPr marL="3961112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7pPr>
              <a:lvl8pPr marL="4570514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8pPr>
              <a:lvl9pPr marL="5179916" indent="-304701" defTabSz="1218804" latinLnBrk="1">
                <a:spcBef>
                  <a:spcPct val="20000"/>
                </a:spcBef>
                <a:buFont typeface="Arial" pitchFamily="34" charset="0"/>
                <a:buChar char="•"/>
                <a:defRPr sz="2666"/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noProof="1"/>
                <a:t>header.pug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4CFFF9-4858-47AF-907E-22DB1F876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977" y="4518417"/>
              <a:ext cx="3384542" cy="547706"/>
            </a:xfrm>
            <a:prstGeom prst="rect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64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93181"/>
            <a:ext cx="6065837" cy="6985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23510"/>
            <a:ext cx="6672421" cy="990193"/>
          </a:xfrm>
        </p:spPr>
        <p:txBody>
          <a:bodyPr/>
          <a:lstStyle/>
          <a:p>
            <a:r>
              <a:rPr lang="en-US" dirty="0"/>
              <a:t>MVC Frameworks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DE8E8-1633-4130-8F57-9C66FCBF5DD9}"/>
              </a:ext>
            </a:extLst>
          </p:cNvPr>
          <p:cNvSpPr/>
          <p:nvPr/>
        </p:nvSpPr>
        <p:spPr>
          <a:xfrm>
            <a:off x="4769925" y="3481999"/>
            <a:ext cx="70066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3"/>
              </a:rPr>
              <a:t>https://repl.it/@nakov/MVC-express-pug-example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9705A-27BE-4911-9F11-8FA95D9E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68" y="1509504"/>
            <a:ext cx="2761727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== running a </a:t>
            </a:r>
            <a:r>
              <a:rPr lang="en-US" b="1" dirty="0">
                <a:solidFill>
                  <a:schemeClr val="bg1"/>
                </a:solidFill>
              </a:rPr>
              <a:t>virtual 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(VM) / virtual environment inside a physical hardware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E.g. run Android VM or Linux inside a Windows host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Storage, memory, networking, desktops can also be virtual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Cloud</a:t>
            </a:r>
            <a:r>
              <a:rPr lang="en-US" dirty="0"/>
              <a:t> == computing resources, virtual machines, storage, platforms and software instances, available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IaaS</a:t>
            </a:r>
            <a:r>
              <a:rPr lang="en-US" dirty="0"/>
              <a:t> (infrastructure as a service) – virtual machines on demand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PaaS</a:t>
            </a:r>
            <a:r>
              <a:rPr lang="en-US" dirty="0"/>
              <a:t> (platform as a service) – app deployment environments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SaaS</a:t>
            </a:r>
            <a:r>
              <a:rPr lang="en-US" dirty="0"/>
              <a:t> (software as a service) – software instances, e.g. Office 365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2C78-D4A2-4388-84C3-E094EB3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000" y="1764000"/>
            <a:ext cx="1280271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2DC11-1E7A-489E-876B-3175F5B7F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921F-ECED-4DF0-8EE0-873D5CED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Container image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en-US" dirty="0"/>
              <a:t>== software, packaged with its dependencies, designed to run in a virtual environment</a:t>
            </a:r>
            <a:r>
              <a:rPr lang="bg-BG" dirty="0"/>
              <a:t> (</a:t>
            </a:r>
            <a:r>
              <a:rPr lang="en-US" dirty="0"/>
              <a:t>like Docker</a:t>
            </a:r>
            <a:r>
              <a:rPr lang="bg-BG" dirty="0"/>
              <a:t>)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E.g. WordPress instance (Linux + PHP + Apache + WordPress)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Simplified installation, configuration and deployment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b="1" dirty="0"/>
              <a:t> </a:t>
            </a:r>
            <a:r>
              <a:rPr lang="en-US" dirty="0"/>
              <a:t>is the most popular containerization platform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Runs </a:t>
            </a:r>
            <a:r>
              <a:rPr lang="en-US" b="1" dirty="0">
                <a:solidFill>
                  <a:schemeClr val="bg1"/>
                </a:solidFill>
              </a:rPr>
              <a:t>containers</a:t>
            </a:r>
            <a:r>
              <a:rPr lang="en-US" dirty="0"/>
              <a:t> from local </a:t>
            </a:r>
            <a:r>
              <a:rPr lang="en-US" b="1" dirty="0">
                <a:solidFill>
                  <a:schemeClr val="bg1"/>
                </a:solidFill>
              </a:rPr>
              <a:t>image</a:t>
            </a:r>
            <a:r>
              <a:rPr lang="en-US" dirty="0"/>
              <a:t> or downloaded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b="1" dirty="0">
                <a:solidFill>
                  <a:schemeClr val="bg1"/>
                </a:solidFill>
              </a:rPr>
              <a:t>Docker Hub</a:t>
            </a:r>
            <a:r>
              <a:rPr lang="en-US" b="1" dirty="0"/>
              <a:t> </a:t>
            </a:r>
            <a:r>
              <a:rPr lang="en-US" dirty="0"/>
              <a:t>online repository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Open-source, runs on Linux, Windows, Mac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B0425-AB40-45E2-8355-12D2B6E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2750A-13B0-4162-A3F5-ACA0236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3858591"/>
            <a:ext cx="1704625" cy="14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2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08" end="4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86396-AAEB-4214-8838-78327239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7FDC-1E12-4557-ABBB-247A7DA66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>
                <a:solidFill>
                  <a:schemeClr val="bg1"/>
                </a:solidFill>
              </a:rPr>
              <a:t>Docker</a:t>
            </a:r>
            <a:r>
              <a:rPr lang="en-US" dirty="0"/>
              <a:t> on your local computer</a:t>
            </a:r>
          </a:p>
          <a:p>
            <a:pPr lvl="1"/>
            <a:r>
              <a:rPr lang="en-US" dirty="0"/>
              <a:t>Or use the Docker online playground: </a:t>
            </a:r>
            <a:r>
              <a:rPr lang="en-US" dirty="0">
                <a:hlinkClick r:id="rId3"/>
              </a:rPr>
              <a:t>https://labs.play-with-docker.com</a:t>
            </a:r>
            <a:r>
              <a:rPr lang="en-US" dirty="0"/>
              <a:t> (with a free Docker Hub registration)</a:t>
            </a:r>
          </a:p>
          <a:p>
            <a:r>
              <a:rPr lang="en-US" dirty="0"/>
              <a:t>Download and </a:t>
            </a:r>
            <a:r>
              <a:rPr lang="en-US" b="1" dirty="0">
                <a:solidFill>
                  <a:schemeClr val="bg1"/>
                </a:solidFill>
              </a:rPr>
              <a:t>run a Docker image </a:t>
            </a:r>
            <a:r>
              <a:rPr lang="en-US" dirty="0"/>
              <a:t>in a new container: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sz="3400" dirty="0"/>
              <a:t>Open the exposed URL: </a:t>
            </a:r>
            <a:r>
              <a:rPr lang="en-US" sz="3400" noProof="1">
                <a:hlinkClick r:id="rId4"/>
              </a:rPr>
              <a:t>http://localhost:8080</a:t>
            </a:r>
            <a:endParaRPr lang="en-US" sz="3400" noProof="1"/>
          </a:p>
          <a:p>
            <a:r>
              <a:rPr lang="en-US" sz="3400" noProof="1"/>
              <a:t>View currently running Docker </a:t>
            </a:r>
            <a:r>
              <a:rPr lang="en-US" sz="3400" noProof="1" smtClean="0"/>
              <a:t>containers</a:t>
            </a:r>
            <a:endParaRPr lang="en-US" sz="3400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8D1EF6-E4E6-40D9-90E2-652077F1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85148C-90C4-4626-91F0-785A102EEBEE}"/>
              </a:ext>
            </a:extLst>
          </p:cNvPr>
          <p:cNvSpPr txBox="1">
            <a:spLocks/>
          </p:cNvSpPr>
          <p:nvPr/>
        </p:nvSpPr>
        <p:spPr>
          <a:xfrm>
            <a:off x="741000" y="3795900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run -d -p:8080:80 dockersamples/static-site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C41BB3-C34C-48D0-B43D-3CA5826FC67E}"/>
              </a:ext>
            </a:extLst>
          </p:cNvPr>
          <p:cNvSpPr txBox="1">
            <a:spLocks/>
          </p:cNvSpPr>
          <p:nvPr/>
        </p:nvSpPr>
        <p:spPr>
          <a:xfrm>
            <a:off x="741000" y="5933181"/>
            <a:ext cx="10710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docker ps</a:t>
            </a:r>
          </a:p>
        </p:txBody>
      </p:sp>
    </p:spTree>
    <p:extLst>
      <p:ext uri="{BB962C8B-B14F-4D97-AF65-F5344CB8AC3E}">
        <p14:creationId xmlns:p14="http://schemas.microsoft.com/office/powerpoint/2010/main" val="793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4922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39000"/>
            <a:ext cx="6672421" cy="1089212"/>
          </a:xfrm>
        </p:spPr>
        <p:txBody>
          <a:bodyPr/>
          <a:lstStyle/>
          <a:p>
            <a:r>
              <a:rPr lang="en-US" b="0" dirty="0"/>
              <a:t>Play with Docker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3FE0-CA7B-4A41-8D2D-05C96FD0A888}"/>
              </a:ext>
            </a:extLst>
          </p:cNvPr>
          <p:cNvSpPr/>
          <p:nvPr/>
        </p:nvSpPr>
        <p:spPr>
          <a:xfrm>
            <a:off x="5738750" y="3490780"/>
            <a:ext cx="5115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https://labs.play-with-docker.com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D953-1A1D-4D83-93B5-420E426A0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000" y="1899000"/>
            <a:ext cx="2268857" cy="18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AA971-E96D-44A9-9466-4A7404F75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CD8D-CCD1-4A7A-84B8-CFAA459CE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>
                <a:solidFill>
                  <a:schemeClr val="bg1"/>
                </a:solidFill>
              </a:rPr>
              <a:t>operating systems </a:t>
            </a:r>
            <a:r>
              <a:rPr lang="en-US" dirty="0"/>
              <a:t>(Linux, Windows,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others) is an important skill for software engineers</a:t>
            </a:r>
          </a:p>
          <a:p>
            <a:pPr lvl="1"/>
            <a:r>
              <a:rPr lang="en-US" dirty="0"/>
              <a:t>Installation, configuration and basic system administration</a:t>
            </a:r>
          </a:p>
          <a:p>
            <a:pPr lvl="1"/>
            <a:r>
              <a:rPr lang="en-US" dirty="0"/>
              <a:t>Process management, file system, users and permissions</a:t>
            </a:r>
          </a:p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Linux shell commands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a file:</a:t>
            </a:r>
          </a:p>
          <a:p>
            <a:pPr lvl="1"/>
            <a:r>
              <a:rPr lang="en-US" dirty="0"/>
              <a:t>Rename a file:</a:t>
            </a:r>
          </a:p>
          <a:p>
            <a:pPr lvl="1"/>
            <a:r>
              <a:rPr lang="en-US" dirty="0"/>
              <a:t>View file contents: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6D682-D682-40BE-A24F-3E9D2FA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B78C2B-89F7-4167-B432-5A95580B3E3D}"/>
              </a:ext>
            </a:extLst>
          </p:cNvPr>
          <p:cNvSpPr txBox="1">
            <a:spLocks/>
          </p:cNvSpPr>
          <p:nvPr/>
        </p:nvSpPr>
        <p:spPr>
          <a:xfrm>
            <a:off x="3396000" y="4464000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&gt; hello.txt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5F575-3DFD-4B3B-9246-0DCEFDCECC12}"/>
              </a:ext>
            </a:extLst>
          </p:cNvPr>
          <p:cNvSpPr txBox="1">
            <a:spLocks/>
          </p:cNvSpPr>
          <p:nvPr/>
        </p:nvSpPr>
        <p:spPr>
          <a:xfrm>
            <a:off x="3646336" y="5139000"/>
            <a:ext cx="438998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mv hello.txt welcome.txt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C9FCD5-4E47-472B-A0D5-FCB5F25344D3}"/>
              </a:ext>
            </a:extLst>
          </p:cNvPr>
          <p:cNvSpPr txBox="1">
            <a:spLocks/>
          </p:cNvSpPr>
          <p:nvPr/>
        </p:nvSpPr>
        <p:spPr>
          <a:xfrm>
            <a:off x="4341000" y="5810973"/>
            <a:ext cx="292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cat welcome.txt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D1EA2-660A-47A0-BACE-D56826E0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7" y="3814780"/>
            <a:ext cx="3925666" cy="2539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12E12-2085-4B19-819B-742BC63C2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01" y="1404000"/>
            <a:ext cx="1144249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64000"/>
            <a:ext cx="6672421" cy="900175"/>
          </a:xfrm>
        </p:spPr>
        <p:txBody>
          <a:bodyPr/>
          <a:lstStyle/>
          <a:p>
            <a:r>
              <a:rPr lang="en-US" dirty="0"/>
              <a:t>Linux Shell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DE4DF-FA1B-429C-9C46-CE2E325D7C72}"/>
              </a:ext>
            </a:extLst>
          </p:cNvPr>
          <p:cNvSpPr/>
          <p:nvPr/>
        </p:nvSpPr>
        <p:spPr>
          <a:xfrm>
            <a:off x="5050483" y="3453367"/>
            <a:ext cx="644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https://repl.it/@nakov/bash-shell-example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1AFE5-5285-455D-A3D5-3D45610A9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71" y="1973621"/>
            <a:ext cx="1993195" cy="1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Front-End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9214E-2FB6-4F3B-A026-2B47F362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05" y="1605927"/>
            <a:ext cx="2239088" cy="21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B0A899B-8DF9-419C-B6B1-4753CD8BA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2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Embedded systems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Hardware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, dedicated to certain task, e.g. control the lights or the heating at home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hardware has </a:t>
            </a:r>
            <a:r>
              <a:rPr lang="en-US" b="1" dirty="0">
                <a:solidFill>
                  <a:schemeClr val="bg1"/>
                </a:solidFill>
              </a:rPr>
              <a:t>limited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(CPU, RAM, battery</a:t>
            </a:r>
            <a:r>
              <a:rPr lang="bg-BG" dirty="0"/>
              <a:t>, </a:t>
            </a:r>
            <a:r>
              <a:rPr lang="en-US" dirty="0"/>
              <a:t>…)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Internet-connected</a:t>
            </a:r>
            <a:r>
              <a:rPr lang="en-US" dirty="0"/>
              <a:t> embedded systems are known as "Internet of Things" devices (IoT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and IoT</a:t>
            </a:r>
          </a:p>
        </p:txBody>
      </p:sp>
      <p:pic>
        <p:nvPicPr>
          <p:cNvPr id="5122" name="Picture 2" descr="Make: Ultimate Arduino Kit">
            <a:extLst>
              <a:ext uri="{FF2B5EF4-FFF2-40B4-BE49-F238E27FC236}">
                <a16:creationId xmlns:a16="http://schemas.microsoft.com/office/drawing/2014/main" id="{2BC3AF4F-46CB-4163-B7D4-49D67E7E4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67" y="1378664"/>
            <a:ext cx="4850737" cy="320957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CB88A-664B-40EF-A8D1-7EC2EA2BB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Microcontrollers</a:t>
            </a:r>
            <a:r>
              <a:rPr lang="en-US" sz="3200" dirty="0"/>
              <a:t> == microchip (CPU + RAM + GPIO) on a board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Examples: Arduino, ESP8266, ESP32, </a:t>
            </a:r>
            <a:r>
              <a:rPr lang="en-US" sz="3000" noProof="1"/>
              <a:t>Micro:bit</a:t>
            </a:r>
            <a:r>
              <a:rPr lang="en-US" sz="3000" dirty="0"/>
              <a:t>, ATmega328</a:t>
            </a:r>
            <a:endParaRPr lang="en-US" sz="3000" noProof="1"/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IoT systems</a:t>
            </a:r>
            <a:r>
              <a:rPr lang="en-US" sz="3200" b="1" dirty="0"/>
              <a:t> </a:t>
            </a:r>
            <a:r>
              <a:rPr lang="en-US" sz="3200" dirty="0"/>
              <a:t>consist of </a:t>
            </a:r>
            <a:r>
              <a:rPr lang="en-US" sz="3200" b="1" dirty="0">
                <a:solidFill>
                  <a:schemeClr val="bg1"/>
                </a:solidFill>
              </a:rPr>
              <a:t>microcontroller</a:t>
            </a:r>
            <a:r>
              <a:rPr lang="en-US" sz="3200" b="1" dirty="0"/>
              <a:t> </a:t>
            </a:r>
            <a:r>
              <a:rPr lang="en-US" sz="3200" dirty="0"/>
              <a:t>(or mini-computer) + peripheries + software + Internet connectivity + back-end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Peripherals</a:t>
            </a:r>
            <a:r>
              <a:rPr lang="en-US" sz="3000" dirty="0"/>
              <a:t>: LED lights, buttons, sensors, buzzers, relays, displays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Back-end</a:t>
            </a:r>
            <a:r>
              <a:rPr lang="en-US" sz="3000" dirty="0"/>
              <a:t>: cloud-based (e.g. Blynk, </a:t>
            </a:r>
            <a:r>
              <a:rPr lang="en-US" sz="3000" dirty="0" err="1"/>
              <a:t>Thinger</a:t>
            </a:r>
            <a:r>
              <a:rPr lang="en-US" sz="3000" dirty="0"/>
              <a:t>) or local (home computer)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Connectivity</a:t>
            </a:r>
            <a:r>
              <a:rPr lang="en-US" sz="3000" dirty="0"/>
              <a:t>: </a:t>
            </a:r>
            <a:r>
              <a:rPr lang="en-US" sz="3000" dirty="0" err="1"/>
              <a:t>WiFi</a:t>
            </a:r>
            <a:r>
              <a:rPr lang="en-US" sz="3000" dirty="0"/>
              <a:t>, Bluetooth, </a:t>
            </a:r>
            <a:r>
              <a:rPr lang="en-US" sz="3000" dirty="0" err="1"/>
              <a:t>LoRa</a:t>
            </a:r>
            <a:r>
              <a:rPr lang="en-US" sz="3000" dirty="0"/>
              <a:t>, 4G LTE (with SIM card), 5G</a:t>
            </a:r>
          </a:p>
          <a:p>
            <a:pPr>
              <a:lnSpc>
                <a:spcPct val="102000"/>
              </a:lnSpc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Programming</a:t>
            </a:r>
            <a:r>
              <a:rPr lang="en-US" sz="3200" b="1" dirty="0" smtClean="0"/>
              <a:t> </a:t>
            </a:r>
            <a:r>
              <a:rPr lang="en-US" sz="3200" b="1" dirty="0">
                <a:solidFill>
                  <a:schemeClr val="bg1"/>
                </a:solidFill>
              </a:rPr>
              <a:t>languages</a:t>
            </a:r>
            <a:r>
              <a:rPr lang="en-US" sz="3200" dirty="0"/>
              <a:t> for IoT devices:</a:t>
            </a:r>
          </a:p>
          <a:p>
            <a:pPr lvl="1">
              <a:lnSpc>
                <a:spcPct val="102000"/>
              </a:lnSpc>
              <a:buClr>
                <a:schemeClr val="tx1"/>
              </a:buClr>
            </a:pPr>
            <a:r>
              <a:rPr lang="en-US" sz="3000" dirty="0"/>
              <a:t>C, C++, JS / Python / C# (some devices)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A596-03F8-426C-A88F-FF48BA8A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Microcontrollers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F09184B-4EB7-4C3C-A48E-C07B0BD83D4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91220-0A36-4431-B644-92744BB3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14" y="1872244"/>
            <a:ext cx="1105466" cy="11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FF94B-E4E7-401F-9BF3-ABF0388F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Arduino –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B950-52D0-48DD-8336-D74C5141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00" y="1339336"/>
            <a:ext cx="5196745" cy="3558242"/>
          </a:xfrm>
          <a:prstGeom prst="roundRect">
            <a:avLst>
              <a:gd name="adj" fmla="val 377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AD026-CDC2-468B-BAFE-795866468435}"/>
              </a:ext>
            </a:extLst>
          </p:cNvPr>
          <p:cNvSpPr txBox="1">
            <a:spLocks/>
          </p:cNvSpPr>
          <p:nvPr/>
        </p:nvSpPr>
        <p:spPr>
          <a:xfrm>
            <a:off x="302986" y="1339336"/>
            <a:ext cx="6063014" cy="5265645"/>
          </a:xfrm>
          <a:prstGeom prst="roundRect">
            <a:avLst>
              <a:gd name="adj" fmla="val 288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LED_PIN 9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#define BUZZER_PIN 2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setup()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pinMode</a:t>
            </a:r>
            <a:r>
              <a:rPr lang="en-US" sz="2200" noProof="1"/>
              <a:t>(LED_PIN, OUTPUT);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200" noProof="1"/>
              <a:t>void </a:t>
            </a:r>
            <a:r>
              <a:rPr lang="en-US" sz="2200" noProof="1">
                <a:solidFill>
                  <a:schemeClr val="bg1"/>
                </a:solidFill>
              </a:rPr>
              <a:t>loop()</a:t>
            </a:r>
            <a:r>
              <a:rPr lang="en-US" sz="22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int brightness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while (brightness &lt;= 255)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</a:t>
            </a:r>
            <a:r>
              <a:rPr lang="en-US" sz="2200" noProof="1">
                <a:solidFill>
                  <a:schemeClr val="bg1"/>
                </a:solidFill>
              </a:rPr>
              <a:t>analogWrite</a:t>
            </a:r>
            <a:r>
              <a:rPr lang="en-US" sz="2200" noProof="1"/>
              <a:t>(LED_PIN, brightness);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delay(15);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  brightness += 3;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  </a:t>
            </a:r>
            <a:r>
              <a:rPr lang="en-US" sz="2200" noProof="1">
                <a:solidFill>
                  <a:schemeClr val="bg1"/>
                </a:solidFill>
              </a:rPr>
              <a:t>tone</a:t>
            </a:r>
            <a:r>
              <a:rPr lang="en-US" sz="2200" noProof="1"/>
              <a:t>(BUZZER_PIN, 300, 100);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noProof="1"/>
              <a:t>}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BCA06247-8E55-4F90-AC35-D30A4E2647EE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83F8A9F-562E-489B-B330-D4F2B31D720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4937706" y="2669438"/>
            <a:ext cx="6672481" cy="76808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DD1F1-0F71-4FD3-9CE9-0CD20816E0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706" y="1584000"/>
            <a:ext cx="6672481" cy="1089303"/>
          </a:xfrm>
        </p:spPr>
        <p:txBody>
          <a:bodyPr/>
          <a:lstStyle/>
          <a:p>
            <a:r>
              <a:rPr lang="en-US" dirty="0"/>
              <a:t>Arduino @ </a:t>
            </a:r>
            <a:r>
              <a:rPr lang="en-US" noProof="1"/>
              <a:t>Tinkercad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E6303-ECAD-4C2A-9D1A-6EE051CF1FCA}"/>
              </a:ext>
            </a:extLst>
          </p:cNvPr>
          <p:cNvSpPr/>
          <p:nvPr/>
        </p:nvSpPr>
        <p:spPr>
          <a:xfrm>
            <a:off x="5170244" y="3527908"/>
            <a:ext cx="62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4495E"/>
                </a:solidFill>
                <a:latin typeface="artifakt-element"/>
                <a:hlinkClick r:id="rId3"/>
              </a:rPr>
              <a:t>https://www.tinkercad.com/things/hjgbxEoS5TX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7EB790-AD0C-4D16-A0BF-4DEAEA716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1384122"/>
            <a:ext cx="2572735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8772-1696-4874-9EEB-70FAC096D28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978125" y="4632898"/>
            <a:ext cx="8235750" cy="1811102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621A5-58CA-4FC1-BE2E-00A5E246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77" y="1513050"/>
            <a:ext cx="2199523" cy="22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F20783-FDD3-4DEA-92ED-F6FD7E6F8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EA891E-7726-452A-B421-F9EA68E48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is not just coding!</a:t>
            </a:r>
          </a:p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SDLC</a:t>
            </a:r>
            <a:r>
              <a:rPr lang="en-US" dirty="0"/>
              <a:t> includes the following activities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analysis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Development processes </a:t>
            </a:r>
            <a:r>
              <a:rPr lang="en-US" dirty="0"/>
              <a:t>(Waterfall / Scrum /</a:t>
            </a:r>
            <a:br>
              <a:rPr lang="en-US" dirty="0"/>
            </a:br>
            <a:r>
              <a:rPr lang="en-US" dirty="0"/>
              <a:t>Kanban) define workflow and key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2EE7A-31BB-40E9-829A-E261F5C3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(SLDC)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3A8BB-640D-41E0-A46E-C2626C0D6522}"/>
              </a:ext>
            </a:extLst>
          </p:cNvPr>
          <p:cNvSpPr>
            <a:spLocks/>
          </p:cNvSpPr>
          <p:nvPr/>
        </p:nvSpPr>
        <p:spPr bwMode="auto">
          <a:xfrm>
            <a:off x="6006000" y="2788605"/>
            <a:ext cx="433388" cy="2232025"/>
          </a:xfrm>
          <a:prstGeom prst="rightBrace">
            <a:avLst>
              <a:gd name="adj1" fmla="val 42918"/>
              <a:gd name="adj2" fmla="val 50000"/>
            </a:avLst>
          </a:prstGeom>
          <a:ln w="3810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284BB8-582A-410D-8B13-5BFA68E4EC84}"/>
              </a:ext>
            </a:extLst>
          </p:cNvPr>
          <p:cNvSpPr/>
          <p:nvPr/>
        </p:nvSpPr>
        <p:spPr>
          <a:xfrm>
            <a:off x="6413355" y="3127201"/>
            <a:ext cx="2456033" cy="15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198" dirty="0"/>
              <a:t>Software</a:t>
            </a:r>
            <a:br>
              <a:rPr lang="en-US" sz="3198" dirty="0"/>
            </a:br>
            <a:r>
              <a:rPr lang="en-US" sz="3198" dirty="0"/>
              <a:t>project </a:t>
            </a:r>
            <a:r>
              <a:rPr lang="en-US" sz="3198" b="1" dirty="0">
                <a:solidFill>
                  <a:schemeClr val="bg1"/>
                </a:solidFill>
              </a:rPr>
              <a:t>management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F6B1C9-C365-434C-AB5F-72933CC7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254" y="1269000"/>
            <a:ext cx="3152746" cy="3019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16FD8-FCEC-45E0-9A18-2FC0FFFD2201}"/>
              </a:ext>
            </a:extLst>
          </p:cNvPr>
          <p:cNvSpPr txBox="1"/>
          <p:nvPr/>
        </p:nvSpPr>
        <p:spPr>
          <a:xfrm>
            <a:off x="3464852" y="3911850"/>
            <a:ext cx="3351148" cy="60907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8F7DA-1148-44D8-816F-BE2F3253FA62}"/>
              </a:ext>
            </a:extLst>
          </p:cNvPr>
          <p:cNvSpPr txBox="1"/>
          <p:nvPr/>
        </p:nvSpPr>
        <p:spPr>
          <a:xfrm>
            <a:off x="2541000" y="4579950"/>
            <a:ext cx="3351148" cy="588238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803275" marR="0" lvl="1" indent="-360363" algn="l" defTabSz="1218438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198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052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118A7-0B2A-486C-B36C-5D9E47322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AD6A-656B-4E9F-8B82-4EB474CF4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software quality assurance </a:t>
            </a:r>
            <a:r>
              <a:rPr lang="en-US" dirty="0"/>
              <a:t>(QA)?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Ensures the </a:t>
            </a:r>
            <a:r>
              <a:rPr lang="en-US" b="1" dirty="0">
                <a:solidFill>
                  <a:schemeClr val="bg1"/>
                </a:solidFill>
              </a:rPr>
              <a:t>software quality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Performed by the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Two approaches: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b="1" dirty="0"/>
              <a:t> </a:t>
            </a:r>
            <a:r>
              <a:rPr lang="en-US" dirty="0"/>
              <a:t>(manual and automated)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quality inspections</a:t>
            </a:r>
          </a:p>
          <a:p>
            <a:pPr>
              <a:buClr>
                <a:schemeClr val="tx1"/>
              </a:buClr>
            </a:pPr>
            <a:r>
              <a:rPr lang="en-US" dirty="0"/>
              <a:t>Goal: to </a:t>
            </a:r>
            <a:r>
              <a:rPr lang="en-US" b="1" dirty="0">
                <a:solidFill>
                  <a:schemeClr val="bg1"/>
                </a:solidFill>
              </a:rPr>
              <a:t>find</a:t>
            </a:r>
            <a:r>
              <a:rPr lang="en-US" dirty="0"/>
              <a:t> and report the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(bugs)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 are tracked in an </a:t>
            </a:r>
            <a:r>
              <a:rPr lang="en-US" b="1" dirty="0">
                <a:solidFill>
                  <a:schemeClr val="bg1"/>
                </a:solidFill>
              </a:rPr>
              <a:t>issue </a:t>
            </a:r>
            <a:r>
              <a:rPr lang="en-US" b="1" dirty="0" smtClean="0">
                <a:solidFill>
                  <a:schemeClr val="bg1"/>
                </a:solidFill>
              </a:rPr>
              <a:t>tracker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AA0A6F-8235-436D-8E76-64FBE26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FCE0C-A23A-487F-B53F-45D6C409A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00" y="1359000"/>
            <a:ext cx="2745000" cy="21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29321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8266"/>
            <a:ext cx="6672421" cy="990193"/>
          </a:xfrm>
        </p:spPr>
        <p:txBody>
          <a:bodyPr/>
          <a:lstStyle/>
          <a:p>
            <a:r>
              <a:rPr lang="en-US" dirty="0"/>
              <a:t>Issue Tracker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B818EB-B3FE-474A-BBF4-B92B02678804}"/>
              </a:ext>
            </a:extLst>
          </p:cNvPr>
          <p:cNvSpPr/>
          <p:nvPr/>
        </p:nvSpPr>
        <p:spPr>
          <a:xfrm>
            <a:off x="5084883" y="3499336"/>
            <a:ext cx="6376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https://github.com/twbs/bootstrap/issues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9AC67-B36A-4E06-A010-C44687D6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00" y="1719000"/>
            <a:ext cx="2048434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5621"/>
            <a:ext cx="11818096" cy="553162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dirty="0"/>
              <a:t>== a piece of code that tests specific</a:t>
            </a:r>
            <a:br>
              <a:rPr lang="en-US" dirty="0"/>
            </a:br>
            <a:r>
              <a:rPr lang="en-US" dirty="0"/>
              <a:t>functionality in certain software component (unit)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3423FA-D02D-41B1-A57D-E121B0885523}"/>
              </a:ext>
            </a:extLst>
          </p:cNvPr>
          <p:cNvSpPr txBox="1">
            <a:spLocks/>
          </p:cNvSpPr>
          <p:nvPr/>
        </p:nvSpPr>
        <p:spPr>
          <a:xfrm>
            <a:off x="6646598" y="2620014"/>
            <a:ext cx="4804402" cy="261876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</a:t>
            </a:r>
            <a:r>
              <a:rPr lang="en-US" sz="2600" noProof="1">
                <a:solidFill>
                  <a:schemeClr val="bg1"/>
                </a:solidFill>
              </a:rPr>
              <a:t>sum(arr)</a:t>
            </a:r>
            <a:r>
              <a:rPr lang="en-US" sz="2600" noProof="1"/>
              <a:t>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let sum = 0;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for (let item of arr)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sum += item;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return sum;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741000" y="2620014"/>
            <a:ext cx="5355000" cy="34189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function testSum()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[1, 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3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"1+2 != 3";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[-2]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-2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"-2 != -2";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if (sum(</a:t>
            </a:r>
            <a:r>
              <a:rPr lang="en-US" sz="2600" noProof="1">
                <a:solidFill>
                  <a:schemeClr val="bg1"/>
                </a:solidFill>
              </a:rPr>
              <a:t>[]</a:t>
            </a:r>
            <a:r>
              <a:rPr lang="en-US" sz="2600" noProof="1"/>
              <a:t>) != </a:t>
            </a:r>
            <a:r>
              <a:rPr lang="en-US" sz="2600" noProof="1">
                <a:solidFill>
                  <a:schemeClr val="bg1"/>
                </a:solidFill>
              </a:rPr>
              <a:t>0</a:t>
            </a:r>
            <a:r>
              <a:rPr lang="en-US" sz="2600" noProof="1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    throw "empty sum != 0";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600" noProof="1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86EED-73AD-4BC0-BCD3-23BE0C12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066" y="1289248"/>
            <a:ext cx="1613430" cy="10638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11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A4943-26FA-4766-AB8D-A2A4F67F0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366F4-F396-48FA-90CB-5B719412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frameworks</a:t>
            </a:r>
            <a:r>
              <a:rPr lang="en-US" b="1" dirty="0"/>
              <a:t> </a:t>
            </a:r>
            <a:r>
              <a:rPr lang="en-US" dirty="0"/>
              <a:t>simplify unit testing and reporting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Mocha</a:t>
            </a:r>
            <a:r>
              <a:rPr lang="en-US" dirty="0"/>
              <a:t> JS testing framework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4A33E-BB44-4090-B09C-48652FF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1E251-E43A-40A3-AE5F-758E9E8081E8}"/>
              </a:ext>
            </a:extLst>
          </p:cNvPr>
          <p:cNvSpPr txBox="1">
            <a:spLocks/>
          </p:cNvSpPr>
          <p:nvPr/>
        </p:nvSpPr>
        <p:spPr>
          <a:xfrm>
            <a:off x="471364" y="2658015"/>
            <a:ext cx="6885000" cy="36959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const assert = require('</a:t>
            </a:r>
            <a:r>
              <a:rPr lang="en-US" sz="2400" noProof="1">
                <a:solidFill>
                  <a:schemeClr val="bg1"/>
                </a:solidFill>
              </a:rPr>
              <a:t>assert</a:t>
            </a:r>
            <a:r>
              <a:rPr lang="en-US" sz="2400" noProof="1"/>
              <a:t>');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>
                <a:solidFill>
                  <a:schemeClr val="bg1"/>
                </a:solidFill>
              </a:rPr>
              <a:t>suite</a:t>
            </a:r>
            <a:r>
              <a:rPr lang="en-US" sz="2400" noProof="1"/>
              <a:t>('sum(arr)',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('sum([1+2]) == 3',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(sum([1, 2]), 3);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('sum([-2]) == -2',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(sum([-2]), -2);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test</a:t>
            </a:r>
            <a:r>
              <a:rPr lang="en-US" sz="2400" noProof="1"/>
              <a:t>('sum([]) == 0', function()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assert.equal</a:t>
            </a:r>
            <a:r>
              <a:rPr lang="en-US" sz="2400" noProof="1"/>
              <a:t>(sum([]), 0); });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});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00E05C-5126-454B-86E0-FE92794682C5}"/>
              </a:ext>
            </a:extLst>
          </p:cNvPr>
          <p:cNvGrpSpPr/>
          <p:nvPr/>
        </p:nvGrpSpPr>
        <p:grpSpPr>
          <a:xfrm>
            <a:off x="7751087" y="2658014"/>
            <a:ext cx="3969549" cy="2120985"/>
            <a:chOff x="7751087" y="2658014"/>
            <a:chExt cx="3969549" cy="21209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EE5726-9C9E-4A4F-917C-72DBC344C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1087" y="2658014"/>
              <a:ext cx="3969549" cy="2120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2A641-838A-49ED-8332-258A03401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237" y="3722824"/>
              <a:ext cx="868853" cy="97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8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8362F6F9-1290-4F05-BC31-92091C0AE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AF3DF-082C-47B7-B837-931F739A6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 front-end technologies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(see </a:t>
            </a:r>
            <a:r>
              <a:rPr lang="en-US" dirty="0">
                <a:hlinkClick r:id="rId3"/>
              </a:rPr>
              <a:t>https://platform.html5.org</a:t>
            </a:r>
            <a:r>
              <a:rPr lang="en-US" dirty="0"/>
              <a:t>)</a:t>
            </a:r>
            <a:endParaRPr lang="en-US" b="1" dirty="0"/>
          </a:p>
          <a:p>
            <a:pPr lvl="1">
              <a:buClr>
                <a:schemeClr val="tx1"/>
              </a:buClr>
            </a:pPr>
            <a:r>
              <a:rPr lang="en-US" dirty="0"/>
              <a:t>HTML, CSS, JavaScript, DOM, AJAX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JS front-end frameworks (e.g. React, Angular, Vue)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DOM</a:t>
            </a:r>
            <a:r>
              <a:rPr lang="en-US" dirty="0"/>
              <a:t> (the Document Object Model)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DOM == a tree of UI and other elements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Documents in the Web browser</a:t>
            </a:r>
            <a:br>
              <a:rPr lang="en-US" dirty="0"/>
            </a:br>
            <a:r>
              <a:rPr lang="en-US" dirty="0"/>
              <a:t>are represented by a </a:t>
            </a:r>
            <a:r>
              <a:rPr lang="en-US" b="1" dirty="0">
                <a:solidFill>
                  <a:schemeClr val="bg1"/>
                </a:solidFill>
              </a:rPr>
              <a:t>DOM tree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DOM API </a:t>
            </a:r>
            <a:r>
              <a:rPr lang="en-US" dirty="0"/>
              <a:t>allows changing the DOM from 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92430-3613-4AA6-A6D5-F728026F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 and 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9A5348-64AD-4D2A-9480-6CFB92DF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77" y="1809000"/>
            <a:ext cx="275892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66400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603425" y="1584000"/>
            <a:ext cx="7339663" cy="1089212"/>
          </a:xfrm>
        </p:spPr>
        <p:txBody>
          <a:bodyPr/>
          <a:lstStyle/>
          <a:p>
            <a:r>
              <a:rPr lang="en-US" dirty="0"/>
              <a:t>Unit Testing with Mocha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A226F-2EA5-443F-8878-23C60D026DA3}"/>
              </a:ext>
            </a:extLst>
          </p:cNvPr>
          <p:cNvSpPr/>
          <p:nvPr/>
        </p:nvSpPr>
        <p:spPr>
          <a:xfrm>
            <a:off x="4983669" y="3488476"/>
            <a:ext cx="657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https://repl.it/@nakov/mocha-unit-test-example-js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F05536-15F6-48C9-9556-2E50B41A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42" y="1485583"/>
            <a:ext cx="2481358" cy="278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Source control systems</a:t>
            </a:r>
            <a:r>
              <a:rPr lang="en-US" b="1" dirty="0"/>
              <a:t> </a:t>
            </a:r>
            <a:r>
              <a:rPr lang="en-US" dirty="0"/>
              <a:t>keep the source code</a:t>
            </a:r>
            <a:br>
              <a:rPr lang="en-US" dirty="0"/>
            </a:br>
            <a:r>
              <a:rPr lang="en-US" dirty="0"/>
              <a:t>(+ other project assets) in a shared </a:t>
            </a:r>
            <a:r>
              <a:rPr lang="en-US" b="1" dirty="0">
                <a:solidFill>
                  <a:schemeClr val="bg1"/>
                </a:solidFill>
              </a:rPr>
              <a:t>repository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Developers can </a:t>
            </a:r>
            <a:r>
              <a:rPr lang="en-US" b="1" dirty="0">
                <a:solidFill>
                  <a:schemeClr val="bg1"/>
                </a:solidFill>
              </a:rPr>
              <a:t>clone</a:t>
            </a:r>
            <a:r>
              <a:rPr lang="en-US" dirty="0"/>
              <a:t> a repository, </a:t>
            </a:r>
            <a:r>
              <a:rPr lang="en-US" b="1" dirty="0">
                <a:solidFill>
                  <a:schemeClr val="bg1"/>
                </a:solidFill>
              </a:rPr>
              <a:t>pull</a:t>
            </a:r>
            <a:r>
              <a:rPr lang="en-US" dirty="0"/>
              <a:t> the latest version, </a:t>
            </a:r>
            <a:r>
              <a:rPr lang="en-US" b="1" dirty="0">
                <a:solidFill>
                  <a:schemeClr val="bg1"/>
                </a:solidFill>
              </a:rPr>
              <a:t>commit</a:t>
            </a:r>
            <a:r>
              <a:rPr lang="en-US" b="1" dirty="0"/>
              <a:t> </a:t>
            </a:r>
            <a:r>
              <a:rPr lang="en-US" dirty="0"/>
              <a:t>&amp; </a:t>
            </a:r>
            <a:r>
              <a:rPr lang="en-US" b="1" dirty="0">
                <a:solidFill>
                  <a:schemeClr val="bg1"/>
                </a:solidFill>
              </a:rPr>
              <a:t>push</a:t>
            </a:r>
            <a:r>
              <a:rPr lang="en-US" dirty="0"/>
              <a:t> local changes, view the change logs,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</a:t>
            </a:r>
            <a:r>
              <a:rPr lang="en-US" b="1" dirty="0"/>
              <a:t> </a:t>
            </a:r>
            <a:r>
              <a:rPr lang="en-US" dirty="0"/>
              <a:t>is the most popular source control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Other version control systems: SVN, TFS, Perforce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GitHub</a:t>
            </a:r>
            <a:r>
              <a:rPr lang="en-US" b="1" dirty="0"/>
              <a:t> </a:t>
            </a:r>
            <a:r>
              <a:rPr lang="en-US" dirty="0"/>
              <a:t>is the #1 site for Git project hosting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Git hosting + issue tracker +</a:t>
            </a:r>
            <a:br>
              <a:rPr lang="en-US" dirty="0"/>
            </a:br>
            <a:r>
              <a:rPr lang="en-US" dirty="0"/>
              <a:t>project tracker + build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4D35825-B857-459D-9BD5-AEB62E1BB913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2CFC-4638-4A87-BBF3-7B469616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3789000"/>
            <a:ext cx="1665605" cy="737030"/>
          </a:xfrm>
          <a:prstGeom prst="rect">
            <a:avLst/>
          </a:prstGeom>
        </p:spPr>
      </p:pic>
      <p:pic>
        <p:nvPicPr>
          <p:cNvPr id="16388" name="Picture 4" descr="Source Control Icons - Download Free Vector Icons | Noun Project">
            <a:extLst>
              <a:ext uri="{FF2B5EF4-FFF2-40B4-BE49-F238E27FC236}">
                <a16:creationId xmlns:a16="http://schemas.microsoft.com/office/drawing/2014/main" id="{F55B41A1-5D7A-4303-9B08-9B6EB1EE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00" y="1359000"/>
            <a:ext cx="1352922" cy="135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A7808-DE9E-4A37-A08C-69DDC509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6950" y="5727624"/>
            <a:ext cx="2074696" cy="5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CC02E-EF6F-4E0E-A41C-A6F263EE1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13B4B-AB9F-442C-971A-46DAE802E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a repository from GitHub</a:t>
            </a:r>
          </a:p>
          <a:p>
            <a:endParaRPr lang="en-US" dirty="0"/>
          </a:p>
          <a:p>
            <a:r>
              <a:rPr lang="en-US" dirty="0"/>
              <a:t>Modify local files</a:t>
            </a:r>
          </a:p>
          <a:p>
            <a:endParaRPr lang="en-US" dirty="0"/>
          </a:p>
          <a:p>
            <a:r>
              <a:rPr lang="en-US" dirty="0"/>
              <a:t>Commit changes (local)</a:t>
            </a:r>
          </a:p>
          <a:p>
            <a:endParaRPr lang="en-US" dirty="0"/>
          </a:p>
          <a:p>
            <a:r>
              <a:rPr lang="en-US" dirty="0"/>
              <a:t>Push the changes to GitHub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FCFA-044C-45D6-8749-48E8A459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– Example</a:t>
            </a:r>
          </a:p>
        </p:txBody>
      </p:sp>
      <p:sp>
        <p:nvSpPr>
          <p:cNvPr id="5" name="Text Placeholder 5">
            <a:hlinkClick r:id="rId3"/>
            <a:extLst>
              <a:ext uri="{FF2B5EF4-FFF2-40B4-BE49-F238E27FC236}">
                <a16:creationId xmlns:a16="http://schemas.microsoft.com/office/drawing/2014/main" id="{6AF52F07-10C1-499A-BFC2-07CF8652AA17}"/>
              </a:ext>
            </a:extLst>
          </p:cNvPr>
          <p:cNvSpPr txBox="1">
            <a:spLocks/>
          </p:cNvSpPr>
          <p:nvPr/>
        </p:nvSpPr>
        <p:spPr>
          <a:xfrm>
            <a:off x="673500" y="1899000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clone https://github.com/SoftUni/playground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7304-46A5-4A8D-95B9-8476138B4C61}"/>
              </a:ext>
            </a:extLst>
          </p:cNvPr>
          <p:cNvSpPr txBox="1">
            <a:spLocks/>
          </p:cNvSpPr>
          <p:nvPr/>
        </p:nvSpPr>
        <p:spPr>
          <a:xfrm>
            <a:off x="673500" y="3268664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notepad README.md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8A8A1A-D9F3-4AB2-BF05-17D81C150F0B}"/>
              </a:ext>
            </a:extLst>
          </p:cNvPr>
          <p:cNvSpPr txBox="1">
            <a:spLocks/>
          </p:cNvSpPr>
          <p:nvPr/>
        </p:nvSpPr>
        <p:spPr>
          <a:xfrm>
            <a:off x="673500" y="4686559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add . &amp; git commit -m "Added something"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35421B1-E06B-46DA-8AB8-0519024801BB}"/>
              </a:ext>
            </a:extLst>
          </p:cNvPr>
          <p:cNvSpPr txBox="1">
            <a:spLocks/>
          </p:cNvSpPr>
          <p:nvPr/>
        </p:nvSpPr>
        <p:spPr>
          <a:xfrm>
            <a:off x="673500" y="6025302"/>
            <a:ext cx="108450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143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66946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584000"/>
            <a:ext cx="6672421" cy="1317946"/>
          </a:xfrm>
        </p:spPr>
        <p:txBody>
          <a:bodyPr/>
          <a:lstStyle/>
          <a:p>
            <a:r>
              <a:rPr lang="en-US" dirty="0"/>
              <a:t>Git and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03127-4E44-4C9D-9E24-A094A9CA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2" y="1424082"/>
            <a:ext cx="3002540" cy="2903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D8661-C232-4C0D-8257-370BB82A5E36}"/>
              </a:ext>
            </a:extLst>
          </p:cNvPr>
          <p:cNvSpPr/>
          <p:nvPr/>
        </p:nvSpPr>
        <p:spPr>
          <a:xfrm>
            <a:off x="5711017" y="3621946"/>
            <a:ext cx="5124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noProof="1">
                <a:hlinkClick r:id="rId4"/>
              </a:rPr>
              <a:t>https://github.com/SoftUni/playground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4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B400-C734-40C9-8C2F-2F3051800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535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Project trackers</a:t>
            </a:r>
            <a:r>
              <a:rPr lang="en-US" b="1" dirty="0"/>
              <a:t> </a:t>
            </a:r>
            <a:r>
              <a:rPr lang="en-US" dirty="0"/>
              <a:t>organize and track project tasks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Tasks</a:t>
            </a:r>
            <a:r>
              <a:rPr lang="en-US" b="1" dirty="0"/>
              <a:t> </a:t>
            </a:r>
            <a:r>
              <a:rPr lang="en-US" dirty="0"/>
              <a:t>may have description, sub-tasks, assigned people, deadline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Kanban boards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visualize the work on a project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Typical columns: Backlog,</a:t>
            </a:r>
            <a:br>
              <a:rPr lang="en-US" dirty="0"/>
            </a:br>
            <a:r>
              <a:rPr lang="en-US" dirty="0"/>
              <a:t>In Progress, Done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Trello, GitHub Projects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565C7-8C72-4D3C-91CB-827E5CF5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Trackers and Kanban Boards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8EC072-E06B-425E-887E-806B04FA6C15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7F4D-CB34-4F97-B509-07A1010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44" y="1378664"/>
            <a:ext cx="5159314" cy="342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240338" y="2731179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4937046" y="1719000"/>
            <a:ext cx="6672421" cy="990193"/>
          </a:xfrm>
        </p:spPr>
        <p:txBody>
          <a:bodyPr/>
          <a:lstStyle/>
          <a:p>
            <a:r>
              <a:rPr lang="en-US" dirty="0"/>
              <a:t>Trello Project 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8F43-A3FD-47CB-878C-9C1D981A7CF9}"/>
              </a:ext>
            </a:extLst>
          </p:cNvPr>
          <p:cNvSpPr/>
          <p:nvPr/>
        </p:nvSpPr>
        <p:spPr>
          <a:xfrm>
            <a:off x="4984440" y="3654193"/>
            <a:ext cx="6577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https://trello.com/b/HPpU2eCV/company-web-site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0C8CB-37A7-4DC2-90E5-E1021BC6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4" y="2349038"/>
            <a:ext cx="298120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55968" y="3418449"/>
            <a:ext cx="2620615" cy="2836165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7"/>
            <a:ext cx="7907864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EFC5B8-6B43-43EE-9868-DBA5BF8B92D7}"/>
              </a:ext>
            </a:extLst>
          </p:cNvPr>
          <p:cNvSpPr txBox="1">
            <a:spLocks/>
          </p:cNvSpPr>
          <p:nvPr/>
        </p:nvSpPr>
        <p:spPr>
          <a:xfrm>
            <a:off x="11631000" y="6507000"/>
            <a:ext cx="48944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DA08BDD-AFCF-4A9E-9379-4EAEBB3471CE}"/>
              </a:ext>
            </a:extLst>
          </p:cNvPr>
          <p:cNvSpPr txBox="1">
            <a:spLocks/>
          </p:cNvSpPr>
          <p:nvPr/>
        </p:nvSpPr>
        <p:spPr>
          <a:xfrm>
            <a:off x="674105" y="1574229"/>
            <a:ext cx="7824768" cy="4991380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bg2"/>
                </a:solidFill>
              </a:rPr>
              <a:t> development concepts: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front-end, UI concepts, DOM, AJAX, routing, templating, UI frameworks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bg2"/>
                </a:solidFill>
              </a:rPr>
              <a:t> development concepts, RESTful services, databases, ORM frameworks, MVC architecture, cloud, containers, Docker, …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Embedded systems </a:t>
            </a:r>
            <a:r>
              <a:rPr lang="en-US" sz="3200" dirty="0">
                <a:solidFill>
                  <a:schemeClr val="bg2"/>
                </a:solidFill>
              </a:rPr>
              <a:t>and IoT, Arduino, ESP32</a:t>
            </a:r>
          </a:p>
          <a:p>
            <a:pPr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dirty="0">
                <a:solidFill>
                  <a:schemeClr val="bg2"/>
                </a:solidFill>
              </a:rPr>
              <a:t>, source control systems, QA, unit testing, Kanban, …</a:t>
            </a:r>
          </a:p>
        </p:txBody>
      </p:sp>
    </p:spTree>
    <p:extLst>
      <p:ext uri="{BB962C8B-B14F-4D97-AF65-F5344CB8AC3E}">
        <p14:creationId xmlns:p14="http://schemas.microsoft.com/office/powerpoint/2010/main" val="20267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151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4" name="Picture 3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939F0F4-3ED6-472B-A433-83EF20E0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" y="1391822"/>
            <a:ext cx="1758211" cy="175821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4405134-F300-4030-A7E2-0A23D4A4C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88" y="2854604"/>
            <a:ext cx="2659131" cy="1519503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0467"/>
          <a:stretch/>
        </p:blipFill>
        <p:spPr>
          <a:xfrm>
            <a:off x="3882697" y="5301550"/>
            <a:ext cx="4173036" cy="136732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3EFDAD9-ED94-4AC4-A7CF-C064DE74A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0220" r="4121" b="6578"/>
          <a:stretch/>
        </p:blipFill>
        <p:spPr>
          <a:xfrm>
            <a:off x="8669972" y="1224862"/>
            <a:ext cx="3420000" cy="1800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8" y="5253448"/>
            <a:ext cx="3387314" cy="1408060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852525"/>
            <a:ext cx="2953395" cy="2216326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C2C72FA-551E-4848-897A-ADE3CB2FA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4065995"/>
            <a:ext cx="3393105" cy="115601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CE39ED70-FF59-475C-BBB5-94AFF55F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1" y="3372209"/>
            <a:ext cx="2756894" cy="1490908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73811D35-BA35-44E3-AD5A-2AACE855CC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91" y="2725641"/>
            <a:ext cx="3696057" cy="136732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hlinkClick r:id="rId20"/>
            <a:extLst>
              <a:ext uri="{FF2B5EF4-FFF2-40B4-BE49-F238E27FC236}">
                <a16:creationId xmlns:a16="http://schemas.microsoft.com/office/drawing/2014/main" id="{2A7DB228-8D59-4367-804C-D8790DA121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97" y="4764658"/>
            <a:ext cx="2446935" cy="1658179"/>
          </a:xfrm>
          <a:prstGeom prst="rect">
            <a:avLst/>
          </a:prstGeom>
        </p:spPr>
      </p:pic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52" y="1528909"/>
            <a:ext cx="2485055" cy="11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79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F98D6B-A014-49DE-BFE5-4440AB63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88" y="1804627"/>
            <a:ext cx="4042163" cy="39912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62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A9724-FAD0-4F39-BB10-475EAC34E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6402CB-F288-47DD-83B4-9B540EE5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DOM API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1E2A95A-D4E3-4F15-B0F8-5493582F2C9E}"/>
              </a:ext>
            </a:extLst>
          </p:cNvPr>
          <p:cNvSpPr txBox="1">
            <a:spLocks/>
          </p:cNvSpPr>
          <p:nvPr/>
        </p:nvSpPr>
        <p:spPr>
          <a:xfrm>
            <a:off x="561000" y="1494000"/>
            <a:ext cx="11070000" cy="446613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804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9" b="1">
                <a:effectLst/>
                <a:latin typeface="Consolas" pitchFamily="49" charset="0"/>
                <a:cs typeface="Consolas" pitchFamily="49" charset="0"/>
              </a:defRPr>
            </a:lvl1pPr>
            <a:lvl2pPr marL="990278" indent="-380876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9"/>
            </a:lvl2pPr>
            <a:lvl3pPr marL="1523505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9"/>
            </a:lvl3pPr>
            <a:lvl4pPr marL="2132907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9"/>
            </a:lvl4pPr>
            <a:lvl5pPr marL="2742308" indent="-304701" defTabSz="1218804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9"/>
            </a:lvl5pPr>
            <a:lvl6pPr marL="3351710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6pPr>
            <a:lvl7pPr marL="3961112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7pPr>
            <a:lvl8pPr marL="4570514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8pPr>
            <a:lvl9pPr marL="5179916" indent="-304701" defTabSz="1218804" latinLnBrk="1">
              <a:spcBef>
                <a:spcPct val="20000"/>
              </a:spcBef>
              <a:buFont typeface="Arial" pitchFamily="34" charset="0"/>
              <a:buChar char="•"/>
              <a:defRPr sz="2666"/>
            </a:lvl9pPr>
          </a:lstStyle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id="firstNum" /&gt;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id="secondNum" /&gt; = 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&lt;input type="text" id="sum" /&gt;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&lt;button id="calc"&gt;Calc&lt;/button&gt;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&lt;script&gt;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("calc").</a:t>
            </a:r>
            <a:r>
              <a:rPr lang="en-US" sz="2400" noProof="1">
                <a:solidFill>
                  <a:schemeClr val="bg1"/>
                </a:solidFill>
              </a:rPr>
              <a:t>onclick</a:t>
            </a:r>
            <a:r>
              <a:rPr lang="en-US" sz="2400" noProof="1"/>
              <a:t> = function() {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 =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("firstNum").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 +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    Number(</a:t>
            </a:r>
            <a:r>
              <a:rPr lang="en-US" sz="2400" noProof="1">
                <a:solidFill>
                  <a:schemeClr val="bg1"/>
                </a:solidFill>
              </a:rPr>
              <a:t>document.getElementById</a:t>
            </a:r>
            <a:r>
              <a:rPr lang="en-US" sz="2400" noProof="1"/>
              <a:t>("secondNum").</a:t>
            </a:r>
            <a:r>
              <a:rPr lang="en-US" sz="2400" noProof="1">
                <a:solidFill>
                  <a:schemeClr val="bg1"/>
                </a:solidFill>
              </a:rPr>
              <a:t>value</a:t>
            </a:r>
            <a:r>
              <a:rPr lang="en-US" sz="2400" noProof="1"/>
              <a:t>);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noProof="1"/>
              <a:t>&lt;/script&gt;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5686D-190F-4351-AFDF-B07D2A53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65" y="1359000"/>
            <a:ext cx="2884327" cy="1980000"/>
          </a:xfrm>
          <a:prstGeom prst="rect">
            <a:avLst/>
          </a:prstGeom>
          <a:ln>
            <a:solidFill>
              <a:srgbClr val="ADB4C3"/>
            </a:solidFill>
          </a:ln>
        </p:spPr>
      </p:pic>
    </p:spTree>
    <p:extLst>
      <p:ext uri="{BB962C8B-B14F-4D97-AF65-F5344CB8AC3E}">
        <p14:creationId xmlns:p14="http://schemas.microsoft.com/office/powerpoint/2010/main" val="20001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9368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DE8C160-3C99-4760-90FC-9B0AA674C99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5160163" y="2795650"/>
            <a:ext cx="6065837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687E7-DA2B-4361-A6AE-44F632B89E1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5160163" y="1657704"/>
            <a:ext cx="6065837" cy="1317946"/>
          </a:xfrm>
        </p:spPr>
        <p:txBody>
          <a:bodyPr/>
          <a:lstStyle/>
          <a:p>
            <a:r>
              <a:rPr lang="en-US" dirty="0"/>
              <a:t>DOM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FFCCA-9B42-4990-B88C-19AD084F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69" y="1854000"/>
            <a:ext cx="3018034" cy="1672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B61283-B753-45BD-B598-EEED485BB915}"/>
              </a:ext>
            </a:extLst>
          </p:cNvPr>
          <p:cNvSpPr/>
          <p:nvPr/>
        </p:nvSpPr>
        <p:spPr>
          <a:xfrm>
            <a:off x="5071393" y="3597335"/>
            <a:ext cx="6243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https://repl.it/@nakov/summator-js-dom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0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49254</TotalTime>
  <Words>20215</Words>
  <Application>Microsoft Office PowerPoint</Application>
  <PresentationFormat>Widescreen</PresentationFormat>
  <Paragraphs>2340</Paragraphs>
  <Slides>81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100" baseType="lpstr">
      <vt:lpstr>맑은 고딕</vt:lpstr>
      <vt:lpstr>AmazonEmberBold</vt:lpstr>
      <vt:lpstr>Arial</vt:lpstr>
      <vt:lpstr>Arial</vt:lpstr>
      <vt:lpstr>artifakt-element</vt:lpstr>
      <vt:lpstr>Calibri</vt:lpstr>
      <vt:lpstr>Cambria</vt:lpstr>
      <vt:lpstr>Charlie Text</vt:lpstr>
      <vt:lpstr>Consolas</vt:lpstr>
      <vt:lpstr>Geomanist Book</vt:lpstr>
      <vt:lpstr>Noto Sans KR</vt:lpstr>
      <vt:lpstr>Open Sans</vt:lpstr>
      <vt:lpstr>Proxima Nova</vt:lpstr>
      <vt:lpstr>Roboto</vt:lpstr>
      <vt:lpstr>Segoe UI</vt:lpstr>
      <vt:lpstr>SF-Pro-Display</vt:lpstr>
      <vt:lpstr>Wingdings</vt:lpstr>
      <vt:lpstr>Wingdings 2</vt:lpstr>
      <vt:lpstr>1_SoftUni</vt:lpstr>
      <vt:lpstr>Software Development Concepts</vt:lpstr>
      <vt:lpstr>Table of Contents</vt:lpstr>
      <vt:lpstr>Table of Contents (2)</vt:lpstr>
      <vt:lpstr>Table of Contents (3)</vt:lpstr>
      <vt:lpstr>Have a Question?</vt:lpstr>
      <vt:lpstr>Front-End</vt:lpstr>
      <vt:lpstr>Web Front-End and DOM</vt:lpstr>
      <vt:lpstr>Using the DOM API – Example</vt:lpstr>
      <vt:lpstr>DOM Interaction</vt:lpstr>
      <vt:lpstr>AJAX and RESTful APIs</vt:lpstr>
      <vt:lpstr>RESTful API Server – Example</vt:lpstr>
      <vt:lpstr>RESTful API Client  – Example</vt:lpstr>
      <vt:lpstr>RESTful API Client – Example (2)</vt:lpstr>
      <vt:lpstr>RESTful API Client – Example (3)</vt:lpstr>
      <vt:lpstr>AJAX and REST</vt:lpstr>
      <vt:lpstr>Templating Engines</vt:lpstr>
      <vt:lpstr>Templating Engines Example – Template</vt:lpstr>
      <vt:lpstr>Templating Engines Example – JSON Data</vt:lpstr>
      <vt:lpstr>Templating Engines Example – Rendering</vt:lpstr>
      <vt:lpstr>Rendering UI with a Templating Engine</vt:lpstr>
      <vt:lpstr>Routing and Routing Libraries</vt:lpstr>
      <vt:lpstr>Routing with Sammy.js – Example</vt:lpstr>
      <vt:lpstr>Routing with Sammy.js – Example</vt:lpstr>
      <vt:lpstr>Routing with Sammy.js – Example (2)</vt:lpstr>
      <vt:lpstr>Navigation with Routing Library</vt:lpstr>
      <vt:lpstr>User Interface and Front-End Frameworks</vt:lpstr>
      <vt:lpstr>Libraries vs. Frameworks</vt:lpstr>
      <vt:lpstr>Windows Forms – Example </vt:lpstr>
      <vt:lpstr>Windows Forms – Example (2) </vt:lpstr>
      <vt:lpstr>Windows Forms</vt:lpstr>
      <vt:lpstr>React</vt:lpstr>
      <vt:lpstr>Simple React App – Example</vt:lpstr>
      <vt:lpstr>React</vt:lpstr>
      <vt:lpstr>Mobile Apps – Technologies</vt:lpstr>
      <vt:lpstr>React Native Mobile App – Example</vt:lpstr>
      <vt:lpstr>React Native App</vt:lpstr>
      <vt:lpstr>Back-End</vt:lpstr>
      <vt:lpstr>Back-End Technologies</vt:lpstr>
      <vt:lpstr>Databases</vt:lpstr>
      <vt:lpstr>Web SQL – Example</vt:lpstr>
      <vt:lpstr>Web SQL</vt:lpstr>
      <vt:lpstr>ORM Frameworks</vt:lpstr>
      <vt:lpstr>ORM Example – JayData ORM for Web SQL</vt:lpstr>
      <vt:lpstr>ORM Example – JayData ORM for Web SQL (2)</vt:lpstr>
      <vt:lpstr>JayData ORM for Web SQL</vt:lpstr>
      <vt:lpstr>The Model-View-Controller (MVC) Pattern</vt:lpstr>
      <vt:lpstr>Web MVC Frameworks</vt:lpstr>
      <vt:lpstr>MVC Web App – Example</vt:lpstr>
      <vt:lpstr>MVC Web App – Example: Controllers</vt:lpstr>
      <vt:lpstr>MVC Web App – Example: Models</vt:lpstr>
      <vt:lpstr>MVC Web App – Example: Views</vt:lpstr>
      <vt:lpstr>MVC Frameworks</vt:lpstr>
      <vt:lpstr>Virtualization and Cloud</vt:lpstr>
      <vt:lpstr>Containers and Docker</vt:lpstr>
      <vt:lpstr>Docker – Example</vt:lpstr>
      <vt:lpstr>Play with Docker</vt:lpstr>
      <vt:lpstr>Operating Systems</vt:lpstr>
      <vt:lpstr>Linux Shell Commands</vt:lpstr>
      <vt:lpstr>Internet of Things (IoT)</vt:lpstr>
      <vt:lpstr>Embedded Systems and IoT</vt:lpstr>
      <vt:lpstr>IoT Microcontrollers</vt:lpstr>
      <vt:lpstr>Microcontroller Arduino – Example</vt:lpstr>
      <vt:lpstr>Arduino @ Tinkercad</vt:lpstr>
      <vt:lpstr>Software Engineering</vt:lpstr>
      <vt:lpstr>Software Development Lifecycle (SLDC)</vt:lpstr>
      <vt:lpstr>Software Quality Assurance (QA)</vt:lpstr>
      <vt:lpstr>Issue Tracker</vt:lpstr>
      <vt:lpstr>Unit Testing</vt:lpstr>
      <vt:lpstr>Unit Testing Framework</vt:lpstr>
      <vt:lpstr>Unit Testing with Mocha</vt:lpstr>
      <vt:lpstr>Source Control Systems</vt:lpstr>
      <vt:lpstr>GitHub – Example</vt:lpstr>
      <vt:lpstr>Git and GitHub</vt:lpstr>
      <vt:lpstr>Project Trackers and Kanban Boards</vt:lpstr>
      <vt:lpstr>Trello Project Board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- Software Development Concepts</dc:title>
  <dc:subject>Software Development</dc:subject>
  <dc:creator>Software University</dc:creator>
  <cp:keywords>programming; education; software development; coding</cp:keywords>
  <dc:description>© SoftUni – https://softuni.org_x000d_
© Software University – https://softuni.bg_x000d_
_x000d_
Copyrighted document. Unauthorized copy, reproduction or use is not permitted.</dc:description>
  <cp:lastModifiedBy>Yoana</cp:lastModifiedBy>
  <cp:revision>1572</cp:revision>
  <dcterms:created xsi:type="dcterms:W3CDTF">2018-05-23T13:08:44Z</dcterms:created>
  <dcterms:modified xsi:type="dcterms:W3CDTF">2021-12-09T10:24:37Z</dcterms:modified>
  <cp:category>programming;education;software development</cp:category>
</cp:coreProperties>
</file>